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258" r:id="rId3"/>
    <p:sldId id="262" r:id="rId4"/>
    <p:sldId id="259" r:id="rId5"/>
    <p:sldId id="294" r:id="rId6"/>
    <p:sldId id="295" r:id="rId7"/>
    <p:sldId id="296" r:id="rId8"/>
    <p:sldId id="297" r:id="rId9"/>
    <p:sldId id="260" r:id="rId10"/>
    <p:sldId id="300" r:id="rId11"/>
    <p:sldId id="277" r:id="rId12"/>
    <p:sldId id="281" r:id="rId13"/>
    <p:sldId id="261" r:id="rId14"/>
    <p:sldId id="263" r:id="rId15"/>
    <p:sldId id="286" r:id="rId16"/>
    <p:sldId id="265" r:id="rId17"/>
    <p:sldId id="267" r:id="rId18"/>
    <p:sldId id="298" r:id="rId19"/>
    <p:sldId id="257" r:id="rId20"/>
    <p:sldId id="268" r:id="rId21"/>
    <p:sldId id="287" r:id="rId22"/>
    <p:sldId id="288" r:id="rId23"/>
    <p:sldId id="282" r:id="rId24"/>
    <p:sldId id="285" r:id="rId25"/>
    <p:sldId id="283" r:id="rId26"/>
    <p:sldId id="270" r:id="rId27"/>
    <p:sldId id="284" r:id="rId28"/>
    <p:sldId id="269" r:id="rId29"/>
    <p:sldId id="279" r:id="rId30"/>
    <p:sldId id="289" r:id="rId31"/>
    <p:sldId id="271" r:id="rId32"/>
    <p:sldId id="290" r:id="rId33"/>
    <p:sldId id="280" r:id="rId34"/>
    <p:sldId id="293" r:id="rId35"/>
    <p:sldId id="301" r:id="rId36"/>
    <p:sldId id="273" r:id="rId37"/>
    <p:sldId id="291" r:id="rId38"/>
    <p:sldId id="292" r:id="rId39"/>
    <p:sldId id="272" r:id="rId40"/>
    <p:sldId id="302" r:id="rId41"/>
    <p:sldId id="276" r:id="rId42"/>
    <p:sldId id="299" r:id="rId43"/>
    <p:sldId id="27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0080"/>
  </p:normalViewPr>
  <p:slideViewPr>
    <p:cSldViewPr snapToGrid="0">
      <p:cViewPr varScale="1">
        <p:scale>
          <a:sx n="138" d="100"/>
          <a:sy n="138" d="100"/>
        </p:scale>
        <p:origin x="255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3142A-180D-864B-8D95-F38A90D6C712}" type="datetimeFigureOut">
              <a:rPr lang="fr-FR" smtClean="0"/>
              <a:t>20/11/2024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CBFA-D606-0745-8749-9101468E5DC9}" type="slidenum">
              <a:rPr lang="fr-FR" smtClean="0"/>
              <a:t>‹N°›</a:t>
            </a:fld>
            <a:endParaRPr lang="fr-FR"/>
          </a:p>
        </p:txBody>
      </p:sp>
    </p:spTree>
    <p:extLst>
      <p:ext uri="{BB962C8B-B14F-4D97-AF65-F5344CB8AC3E}">
        <p14:creationId xmlns:p14="http://schemas.microsoft.com/office/powerpoint/2010/main" val="116262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15000"/>
              </a:lnSpc>
              <a:buFont typeface="Symbol"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En 2011, soutenu un Doctorat Neurosciences Cognitives, sous la direction du Pr. </a:t>
            </a: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Jouvent</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à la Pitié Salpêtrière (département de psychiatrie). Ma thèse portait alors sur la question du corps en action chez pts </a:t>
            </a: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schz</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 réalité augmentée).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En parallèle j’ai suivi différentes formations (</a:t>
            </a: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Widlocher</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tcc</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et en RC.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En effet, la RC était déjà utilisée par les pts dans le service depuis 2009</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Now</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cab privé depuis 15 ans, où je pratique la psychothérapie intégrative ; continue à utiliser la RC (notamment déprimés, </a:t>
            </a: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schz</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MJ (que je connais depuis longtemps) m’a adressé plusieurs jeunes </a:t>
            </a: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Hiki</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depuis qq années.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Certains patients exprimaient des Plaintes cognitives (attentionnelles et mnésiques) : leur ai proposé la RC.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Wingdings"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Assez bonnes surprises que je suis très contente de partager avec vous ici.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15000"/>
              </a:lnSpc>
              <a:buFont typeface="Wingdings"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Ici, je pose la question de savoir : quel est l’intérêt de la RC chez les jeunes </a:t>
            </a:r>
            <a:r>
              <a:rPr lang="fr-FR" sz="1800" kern="100" dirty="0" err="1">
                <a:effectLst/>
                <a:latin typeface="Times New Roman" panose="02020603050405020304" pitchFamily="18" charset="0"/>
                <a:ea typeface="Aptos" panose="020B0004020202020204" pitchFamily="34" charset="0"/>
                <a:cs typeface="Times New Roman" panose="02020603050405020304" pitchFamily="18" charset="0"/>
              </a:rPr>
              <a:t>Hiki</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Que peut leur apporter la RC ?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Wingdings" pitchFamily="2" charset="2"/>
              <a:buChar char=""/>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Qu’est-ce qui fait que la RC suscite de l’intérêt et du désir chez certains jeunes ?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a:t>
            </a:fld>
            <a:endParaRPr lang="fr-FR"/>
          </a:p>
        </p:txBody>
      </p:sp>
    </p:spTree>
    <p:extLst>
      <p:ext uri="{BB962C8B-B14F-4D97-AF65-F5344CB8AC3E}">
        <p14:creationId xmlns:p14="http://schemas.microsoft.com/office/powerpoint/2010/main" val="117518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14</a:t>
            </a:fld>
            <a:endParaRPr lang="fr-FR"/>
          </a:p>
        </p:txBody>
      </p:sp>
    </p:spTree>
    <p:extLst>
      <p:ext uri="{BB962C8B-B14F-4D97-AF65-F5344CB8AC3E}">
        <p14:creationId xmlns:p14="http://schemas.microsoft.com/office/powerpoint/2010/main" val="415870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ERF </a:t>
            </a:r>
            <a:r>
              <a:rPr lang="fr-FR" b="1" dirty="0"/>
              <a:t>: ’impact fonctionnel des troubles cognitifs </a:t>
            </a:r>
            <a:r>
              <a:rPr lang="fr-FR" dirty="0"/>
              <a:t>dans la vie quotidienne des personnes participant à un programme de remédiation cognitive.</a:t>
            </a:r>
          </a:p>
          <a:p>
            <a:r>
              <a:rPr lang="fr-FR" dirty="0"/>
              <a:t>ERF processus émotionnels, </a:t>
            </a:r>
            <a:r>
              <a:rPr lang="fr-FR" dirty="0" err="1"/>
              <a:t>theo</a:t>
            </a:r>
            <a:r>
              <a:rPr lang="fr-FR" dirty="0"/>
              <a:t> de l’esprit, </a:t>
            </a:r>
            <a:r>
              <a:rPr lang="fr-FR" dirty="0" err="1"/>
              <a:t>conn</a:t>
            </a:r>
            <a:r>
              <a:rPr lang="fr-FR" dirty="0"/>
              <a:t> sociales </a:t>
            </a:r>
          </a:p>
          <a:p>
            <a:endParaRPr lang="fr-FR" dirty="0"/>
          </a:p>
          <a:p>
            <a:r>
              <a:rPr lang="fr-FR" dirty="0"/>
              <a:t>=&gt; </a:t>
            </a:r>
            <a:r>
              <a:rPr lang="fr-FR" b="1" dirty="0"/>
              <a:t>RC pas que amélioration </a:t>
            </a:r>
            <a:r>
              <a:rPr lang="fr-FR" b="1" dirty="0" err="1"/>
              <a:t>cog</a:t>
            </a:r>
            <a:r>
              <a:rPr lang="fr-FR" b="1" dirty="0"/>
              <a:t>, mais aussi répercussion fonctionnelle, estime soi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15</a:t>
            </a:fld>
            <a:endParaRPr lang="fr-FR"/>
          </a:p>
        </p:txBody>
      </p:sp>
    </p:spTree>
    <p:extLst>
      <p:ext uri="{BB962C8B-B14F-4D97-AF65-F5344CB8AC3E}">
        <p14:creationId xmlns:p14="http://schemas.microsoft.com/office/powerpoint/2010/main" val="3415036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fait d’introduire un ordi dans la thérapie : </a:t>
            </a:r>
            <a:r>
              <a:rPr lang="fr-FR" b="1" dirty="0"/>
              <a:t>Ce que change, et apporte sur relation thérapeutique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16</a:t>
            </a:fld>
            <a:endParaRPr lang="fr-FR"/>
          </a:p>
        </p:txBody>
      </p:sp>
    </p:spTree>
    <p:extLst>
      <p:ext uri="{BB962C8B-B14F-4D97-AF65-F5344CB8AC3E}">
        <p14:creationId xmlns:p14="http://schemas.microsoft.com/office/powerpoint/2010/main" val="3234186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mind</a:t>
            </a:r>
            <a:r>
              <a:rPr lang="fr-FR" dirty="0"/>
              <a:t> </a:t>
            </a:r>
            <a:r>
              <a:rPr lang="fr-FR" dirty="0" err="1"/>
              <a:t>reading</a:t>
            </a:r>
            <a:r>
              <a:rPr lang="fr-FR" dirty="0"/>
              <a:t> »</a:t>
            </a:r>
          </a:p>
          <a:p>
            <a:endParaRPr lang="fr-FR" dirty="0"/>
          </a:p>
          <a:p>
            <a:r>
              <a:rPr lang="fr-FR" dirty="0"/>
              <a:t>D’où l’importance de dyade th/pt</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17</a:t>
            </a:fld>
            <a:endParaRPr lang="fr-FR"/>
          </a:p>
        </p:txBody>
      </p:sp>
    </p:spTree>
    <p:extLst>
      <p:ext uri="{BB962C8B-B14F-4D97-AF65-F5344CB8AC3E}">
        <p14:creationId xmlns:p14="http://schemas.microsoft.com/office/powerpoint/2010/main" val="219619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highlight>
                  <a:srgbClr val="FFFF00"/>
                </a:highlight>
              </a:rPr>
              <a:t>Alliance de w (e</a:t>
            </a:r>
            <a:r>
              <a:rPr lang="fr-FR" b="1" dirty="0">
                <a:highlight>
                  <a:srgbClr val="FFFF00"/>
                </a:highlight>
              </a:rPr>
              <a:t>n l’absence d’all relationnelle entre pt/ordi) =&gt; </a:t>
            </a:r>
            <a:r>
              <a:rPr lang="fr-FR" b="1" u="sng" dirty="0">
                <a:highlight>
                  <a:srgbClr val="FFFF00"/>
                </a:highlight>
              </a:rPr>
              <a:t>objectifs d’entrainement </a:t>
            </a:r>
            <a:r>
              <a:rPr lang="fr-FR" b="1" u="sng" dirty="0" err="1">
                <a:highlight>
                  <a:srgbClr val="FFFF00"/>
                </a:highlight>
              </a:rPr>
              <a:t>cog</a:t>
            </a:r>
            <a:r>
              <a:rPr lang="fr-FR" b="1" u="sng" dirty="0">
                <a:highlight>
                  <a:srgbClr val="FFFF00"/>
                </a:highlight>
              </a:rPr>
              <a:t> fixés en amont</a:t>
            </a:r>
          </a:p>
          <a:p>
            <a:r>
              <a:rPr lang="fr-FR" b="1" dirty="0">
                <a:highlight>
                  <a:srgbClr val="FFFF00"/>
                </a:highlight>
              </a:rPr>
              <a:t>+ Renforcé par le fait que </a:t>
            </a:r>
            <a:r>
              <a:rPr lang="fr-FR" b="1" u="sng" dirty="0">
                <a:highlight>
                  <a:srgbClr val="FFFF00"/>
                </a:highlight>
              </a:rPr>
              <a:t>ordi ajuste le </a:t>
            </a:r>
            <a:r>
              <a:rPr lang="fr-FR" b="1" u="sng" dirty="0" err="1">
                <a:highlight>
                  <a:srgbClr val="FFFF00"/>
                </a:highlight>
              </a:rPr>
              <a:t>niv</a:t>
            </a:r>
            <a:r>
              <a:rPr lang="fr-FR" b="1" u="sng" dirty="0">
                <a:highlight>
                  <a:srgbClr val="FFFF00"/>
                </a:highlight>
              </a:rPr>
              <a:t> de diff. </a:t>
            </a:r>
          </a:p>
          <a:p>
            <a:pPr marL="171450" indent="-171450">
              <a:buFontTx/>
              <a:buChar char="-"/>
            </a:pPr>
            <a:r>
              <a:rPr lang="fr-FR" dirty="0"/>
              <a:t>Th-ordi : Cibler les difficultés</a:t>
            </a:r>
          </a:p>
          <a:p>
            <a:pPr marL="171450" indent="-171450">
              <a:buFontTx/>
              <a:buChar char="-"/>
            </a:pPr>
            <a:r>
              <a:rPr lang="fr-FR" dirty="0"/>
              <a:t>Th-pt : </a:t>
            </a:r>
          </a:p>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18</a:t>
            </a:fld>
            <a:endParaRPr lang="fr-FR"/>
          </a:p>
        </p:txBody>
      </p:sp>
    </p:spTree>
    <p:extLst>
      <p:ext uri="{BB962C8B-B14F-4D97-AF65-F5344CB8AC3E}">
        <p14:creationId xmlns:p14="http://schemas.microsoft.com/office/powerpoint/2010/main" val="4073448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Éléments utiles, à prendre en compte dans le cadre </a:t>
            </a:r>
            <a:r>
              <a:rPr lang="fr-FR" dirty="0" err="1"/>
              <a:t>psychoth</a:t>
            </a:r>
            <a:r>
              <a:rPr lang="fr-FR" dirty="0"/>
              <a:t>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19</a:t>
            </a:fld>
            <a:endParaRPr lang="fr-FR"/>
          </a:p>
        </p:txBody>
      </p:sp>
    </p:spTree>
    <p:extLst>
      <p:ext uri="{BB962C8B-B14F-4D97-AF65-F5344CB8AC3E}">
        <p14:creationId xmlns:p14="http://schemas.microsoft.com/office/powerpoint/2010/main" val="1847912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Auto </a:t>
            </a:r>
            <a:r>
              <a:rPr lang="fr-FR" dirty="0" err="1"/>
              <a:t>evaluer</a:t>
            </a:r>
            <a:r>
              <a:rPr lang="fr-FR" dirty="0"/>
              <a:t> et remettre en question</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21</a:t>
            </a:fld>
            <a:endParaRPr lang="fr-FR"/>
          </a:p>
        </p:txBody>
      </p:sp>
    </p:spTree>
    <p:extLst>
      <p:ext uri="{BB962C8B-B14F-4D97-AF65-F5344CB8AC3E}">
        <p14:creationId xmlns:p14="http://schemas.microsoft.com/office/powerpoint/2010/main" val="3287595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restauration des cap </a:t>
            </a:r>
            <a:r>
              <a:rPr lang="fr-FR" dirty="0" err="1"/>
              <a:t>cog</a:t>
            </a:r>
            <a:r>
              <a:rPr lang="fr-FR" dirty="0"/>
              <a:t> évolue pendant le suivi, plus élaboration </a:t>
            </a:r>
            <a:r>
              <a:rPr lang="fr-FR" dirty="0" err="1"/>
              <a:t>métacog</a:t>
            </a:r>
            <a:r>
              <a:rPr lang="fr-FR" dirty="0"/>
              <a:t>, exprimée dans espace de parole</a:t>
            </a:r>
          </a:p>
          <a:p>
            <a:endParaRPr lang="fr-FR" dirty="0"/>
          </a:p>
          <a:p>
            <a:r>
              <a:rPr lang="fr-FR" b="1" dirty="0"/>
              <a:t>Au fur et à mesure que suivi progresse, la restauration des cap </a:t>
            </a:r>
            <a:r>
              <a:rPr lang="fr-FR" b="1" dirty="0" err="1"/>
              <a:t>cog</a:t>
            </a:r>
            <a:r>
              <a:rPr lang="fr-FR" b="1" dirty="0"/>
              <a:t> évolue vers élaboration </a:t>
            </a:r>
            <a:r>
              <a:rPr lang="fr-FR" b="1" dirty="0" err="1"/>
              <a:t>métacog</a:t>
            </a:r>
            <a:r>
              <a:rPr lang="fr-FR" b="1" dirty="0"/>
              <a:t> dans séances avec psy</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22</a:t>
            </a:fld>
            <a:endParaRPr lang="fr-FR"/>
          </a:p>
        </p:txBody>
      </p:sp>
    </p:spTree>
    <p:extLst>
      <p:ext uri="{BB962C8B-B14F-4D97-AF65-F5344CB8AC3E}">
        <p14:creationId xmlns:p14="http://schemas.microsoft.com/office/powerpoint/2010/main" val="3440805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Les modèles de l’apprentissage autorégulé constituent ainsi une extension de la théorie méta cognitive. </a:t>
            </a:r>
          </a:p>
          <a:p>
            <a:endParaRPr lang="fr-FR" dirty="0"/>
          </a:p>
          <a:p>
            <a:r>
              <a:rPr lang="fr-FR" b="1" dirty="0"/>
              <a:t>Donc c’est l’action, </a:t>
            </a:r>
            <a:r>
              <a:rPr lang="fr-FR" b="1" dirty="0" err="1"/>
              <a:t>métacog</a:t>
            </a:r>
            <a:r>
              <a:rPr lang="fr-FR" b="1" dirty="0"/>
              <a:t> -&gt; autonomie -&gt; réduction </a:t>
            </a:r>
            <a:r>
              <a:rPr lang="fr-FR" b="1" dirty="0" err="1"/>
              <a:t>pbms</a:t>
            </a:r>
            <a:r>
              <a:rPr lang="fr-FR" b="1" dirty="0"/>
              <a:t> fonctionnels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23</a:t>
            </a:fld>
            <a:endParaRPr lang="fr-FR"/>
          </a:p>
        </p:txBody>
      </p:sp>
    </p:spTree>
    <p:extLst>
      <p:ext uri="{BB962C8B-B14F-4D97-AF65-F5344CB8AC3E}">
        <p14:creationId xmlns:p14="http://schemas.microsoft.com/office/powerpoint/2010/main" val="26967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Objectifs définis avec le patient qu’il souhaiterait atteindre </a:t>
            </a:r>
          </a:p>
          <a:p>
            <a:endParaRPr lang="fr-FR" dirty="0"/>
          </a:p>
          <a:p>
            <a:r>
              <a:rPr lang="fr-FR" dirty="0"/>
              <a:t>Rôles multiples dans RCAO</a:t>
            </a:r>
          </a:p>
          <a:p>
            <a:r>
              <a:rPr lang="fr-FR" dirty="0"/>
              <a:t>Très riche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24</a:t>
            </a:fld>
            <a:endParaRPr lang="fr-FR"/>
          </a:p>
        </p:txBody>
      </p:sp>
    </p:spTree>
    <p:extLst>
      <p:ext uri="{BB962C8B-B14F-4D97-AF65-F5344CB8AC3E}">
        <p14:creationId xmlns:p14="http://schemas.microsoft.com/office/powerpoint/2010/main" val="90314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Parmi vous, </a:t>
            </a:r>
            <a:r>
              <a:rPr lang="fr-FR" dirty="0" err="1"/>
              <a:t>maybe</a:t>
            </a:r>
            <a:r>
              <a:rPr lang="fr-FR" dirty="0"/>
              <a:t> </a:t>
            </a:r>
            <a:r>
              <a:rPr lang="fr-FR" dirty="0" err="1"/>
              <a:t>conn</a:t>
            </a:r>
            <a:r>
              <a:rPr lang="fr-FR" dirty="0"/>
              <a:t> hétérogène sur RC. Donc on va partir de déf</a:t>
            </a:r>
          </a:p>
          <a:p>
            <a:r>
              <a:rPr lang="fr-FR" dirty="0"/>
              <a:t>- Cap </a:t>
            </a:r>
            <a:r>
              <a:rPr lang="fr-FR" dirty="0" err="1"/>
              <a:t>cog</a:t>
            </a:r>
            <a:r>
              <a:rPr lang="fr-FR" dirty="0"/>
              <a:t> interviennent dans le fonctionnement quotidien (courses, film, lecture, suivre le fil d’une discussion, s’orienter dans la rue, etc…)</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4</a:t>
            </a:fld>
            <a:endParaRPr lang="fr-FR"/>
          </a:p>
        </p:txBody>
      </p:sp>
    </p:spTree>
    <p:extLst>
      <p:ext uri="{BB962C8B-B14F-4D97-AF65-F5344CB8AC3E}">
        <p14:creationId xmlns:p14="http://schemas.microsoft.com/office/powerpoint/2010/main" val="2480037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Pourquoi utiliser la RC pour les jeunes </a:t>
            </a:r>
            <a:r>
              <a:rPr lang="fr-FR" dirty="0" err="1"/>
              <a:t>Hiki</a:t>
            </a:r>
            <a:r>
              <a:rPr lang="fr-FR" dirty="0"/>
              <a:t> ? </a:t>
            </a:r>
          </a:p>
          <a:p>
            <a:r>
              <a:rPr lang="fr-FR" dirty="0"/>
              <a:t>Sont souvent des jeunes très passionnés, avec des </a:t>
            </a:r>
            <a:r>
              <a:rPr lang="fr-FR" dirty="0" err="1"/>
              <a:t>conn</a:t>
            </a:r>
            <a:r>
              <a:rPr lang="fr-FR" dirty="0"/>
              <a:t> très pointues dans des domaines précis (pas exploités dans la vie </a:t>
            </a:r>
            <a:r>
              <a:rPr lang="fr-FR" dirty="0" err="1"/>
              <a:t>quot</a:t>
            </a:r>
            <a:r>
              <a:rPr lang="fr-FR" dirty="0"/>
              <a:t>, ne partagent pas). </a:t>
            </a:r>
          </a:p>
          <a:p>
            <a:r>
              <a:rPr lang="fr-FR" dirty="0"/>
              <a:t>Mais le fait que isolés, et partagent peu : certaines FC pas exploitées de façon optimale. </a:t>
            </a:r>
          </a:p>
          <a:p>
            <a:r>
              <a:rPr lang="fr-FR" dirty="0"/>
              <a:t>Par ailleurs des études ont MQ isolement risquent d’entrainer déclin </a:t>
            </a:r>
            <a:r>
              <a:rPr lang="fr-FR" dirty="0" err="1"/>
              <a:t>cog</a:t>
            </a:r>
            <a:r>
              <a:rPr lang="fr-FR" dirty="0"/>
              <a:t> (covid, âgés)</a:t>
            </a:r>
          </a:p>
          <a:p>
            <a:endParaRPr lang="fr-FR" dirty="0"/>
          </a:p>
          <a:p>
            <a:r>
              <a:rPr lang="fr-FR" dirty="0"/>
              <a:t>2 </a:t>
            </a:r>
            <a:r>
              <a:rPr lang="fr-FR" dirty="0" err="1"/>
              <a:t>hyp</a:t>
            </a:r>
            <a:r>
              <a:rPr lang="fr-FR" dirty="0"/>
              <a:t> : 1. fragilités </a:t>
            </a:r>
            <a:r>
              <a:rPr lang="fr-FR" dirty="0" err="1"/>
              <a:t>cog</a:t>
            </a:r>
            <a:r>
              <a:rPr lang="fr-FR" dirty="0"/>
              <a:t> de part l’isolement. 2. Comme ordi accès quotidien (jeux vidéo, actu, podcast), RC peut </a:t>
            </a:r>
            <a:r>
              <a:rPr lang="fr-FR" dirty="0" err="1"/>
              <a:t>suciter</a:t>
            </a:r>
            <a:r>
              <a:rPr lang="fr-FR" dirty="0"/>
              <a:t> intérêt, voire motivation ?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26</a:t>
            </a:fld>
            <a:endParaRPr lang="fr-FR"/>
          </a:p>
        </p:txBody>
      </p:sp>
    </p:spTree>
    <p:extLst>
      <p:ext uri="{BB962C8B-B14F-4D97-AF65-F5344CB8AC3E}">
        <p14:creationId xmlns:p14="http://schemas.microsoft.com/office/powerpoint/2010/main" val="2615799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 plaintes </a:t>
            </a:r>
            <a:r>
              <a:rPr lang="fr-FR" dirty="0" err="1"/>
              <a:t>cog</a:t>
            </a:r>
            <a:r>
              <a:rPr lang="fr-FR" dirty="0"/>
              <a:t> : suivre un film, lecture longue,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27</a:t>
            </a:fld>
            <a:endParaRPr lang="fr-FR"/>
          </a:p>
        </p:txBody>
      </p:sp>
    </p:spTree>
    <p:extLst>
      <p:ext uri="{BB962C8B-B14F-4D97-AF65-F5344CB8AC3E}">
        <p14:creationId xmlns:p14="http://schemas.microsoft.com/office/powerpoint/2010/main" val="293920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Progression : ai accès. Corrélation entre ce qu’ils disent et la progression, laisse penser que amélioration </a:t>
            </a:r>
            <a:r>
              <a:rPr lang="fr-FR" dirty="0" err="1"/>
              <a:t>cog</a:t>
            </a:r>
            <a:r>
              <a:rPr lang="fr-FR" dirty="0"/>
              <a:t>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29</a:t>
            </a:fld>
            <a:endParaRPr lang="fr-FR"/>
          </a:p>
        </p:txBody>
      </p:sp>
    </p:spTree>
    <p:extLst>
      <p:ext uri="{BB962C8B-B14F-4D97-AF65-F5344CB8AC3E}">
        <p14:creationId xmlns:p14="http://schemas.microsoft.com/office/powerpoint/2010/main" val="2144184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525F6D"/>
                </a:solidFill>
                <a:effectLst/>
                <a:latin typeface="Arial" panose="020B0604020202020204" pitchFamily="34" charset="0"/>
              </a:rPr>
              <a:t>mémoriser l'emplacement de plusieurs mots sur une grille et de les restituer ensuite au bon endroit dans cette même grille.</a:t>
            </a:r>
          </a:p>
          <a:p>
            <a:r>
              <a:rPr lang="fr-FR" b="0" i="0" dirty="0">
                <a:solidFill>
                  <a:srgbClr val="525F6D"/>
                </a:solidFill>
                <a:effectLst/>
                <a:latin typeface="Arial" panose="020B0604020202020204" pitchFamily="34" charset="0"/>
              </a:rPr>
              <a:t>Cette tâche ne stimule pas seulement les mémoires récentes verbale et visuelle mais aussi les capacités d'exploration visuo-spatiale et de rappel visuel. Il s'agit de créer des </a:t>
            </a:r>
            <a:r>
              <a:rPr lang="fr-FR" b="0" i="0" u="sng" dirty="0">
                <a:solidFill>
                  <a:srgbClr val="525F6D"/>
                </a:solidFill>
                <a:effectLst/>
                <a:latin typeface="Arial" panose="020B0604020202020204" pitchFamily="34" charset="0"/>
              </a:rPr>
              <a:t>associations entre deux informations</a:t>
            </a:r>
            <a:r>
              <a:rPr lang="fr-FR" b="0" i="0" dirty="0">
                <a:solidFill>
                  <a:srgbClr val="525F6D"/>
                </a:solidFill>
                <a:effectLst/>
                <a:latin typeface="Arial" panose="020B0604020202020204" pitchFamily="34" charset="0"/>
              </a:rPr>
              <a:t>, l’une verbale (un mot) et l’autre visuelle (son emplacement). Ce lien facilite leur mémorisation. Une stratégie doit être développée afin de créer ces associations logiques. L'attention doit être maintenue sur les informations visuo-spatiales.</a:t>
            </a:r>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30</a:t>
            </a:fld>
            <a:endParaRPr lang="fr-FR"/>
          </a:p>
        </p:txBody>
      </p:sp>
    </p:spTree>
    <p:extLst>
      <p:ext uri="{BB962C8B-B14F-4D97-AF65-F5344CB8AC3E}">
        <p14:creationId xmlns:p14="http://schemas.microsoft.com/office/powerpoint/2010/main" val="3143205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i="0" dirty="0">
                <a:solidFill>
                  <a:srgbClr val="525F6D"/>
                </a:solidFill>
                <a:effectLst/>
                <a:latin typeface="Arial" panose="020B0604020202020204" pitchFamily="34" charset="0"/>
              </a:rPr>
              <a:t>mémoriser des personnes auxquelles l'on est présenté. Les </a:t>
            </a:r>
            <a:r>
              <a:rPr lang="fr-FR" b="0" i="0" u="sng" dirty="0">
                <a:solidFill>
                  <a:srgbClr val="525F6D"/>
                </a:solidFill>
                <a:effectLst/>
                <a:latin typeface="Arial" panose="020B0604020202020204" pitchFamily="34" charset="0"/>
              </a:rPr>
              <a:t>caractéristiques</a:t>
            </a:r>
            <a:r>
              <a:rPr lang="fr-FR" b="0" i="0" dirty="0">
                <a:solidFill>
                  <a:srgbClr val="525F6D"/>
                </a:solidFill>
                <a:effectLst/>
                <a:latin typeface="Arial" panose="020B0604020202020204" pitchFamily="34" charset="0"/>
              </a:rPr>
              <a:t> de leur visage sont essentielles lors de la mémorisation (couleur de peau, forme, couleur et coupe de cheveux, bijoux ou non, âge, sexe, forme de la bouche, dents, forme des oreilles, etc.). Elles doivent être combinées aux informations relatives à la personne (visage, prénom, nom, ville d'origine). Ainsi, l'information peut être retenue plus longtemps. </a:t>
            </a:r>
          </a:p>
          <a:p>
            <a:pPr algn="just"/>
            <a:r>
              <a:rPr lang="fr-FR" b="0" i="0" dirty="0">
                <a:solidFill>
                  <a:srgbClr val="525F6D"/>
                </a:solidFill>
                <a:effectLst/>
                <a:latin typeface="Arial" panose="020B0604020202020204" pitchFamily="34" charset="0"/>
              </a:rPr>
              <a:t>Dans la seconde partie de l'exercice, les informations mémorisées doivent être restituées.</a:t>
            </a:r>
          </a:p>
          <a:p>
            <a:pPr algn="just"/>
            <a:r>
              <a:rPr lang="fr-FR" b="0" i="0" dirty="0">
                <a:solidFill>
                  <a:srgbClr val="525F6D"/>
                </a:solidFill>
                <a:effectLst/>
                <a:latin typeface="Arial" panose="020B0604020202020204" pitchFamily="34" charset="0"/>
              </a:rPr>
              <a:t>Le but de cet d'exercice est d'exercer la </a:t>
            </a:r>
            <a:r>
              <a:rPr lang="fr-FR" b="0" i="0" u="sng" dirty="0">
                <a:solidFill>
                  <a:srgbClr val="525F6D"/>
                </a:solidFill>
                <a:effectLst/>
                <a:latin typeface="Arial" panose="020B0604020202020204" pitchFamily="34" charset="0"/>
              </a:rPr>
              <a:t>mémoire récente visuelle et verbale</a:t>
            </a:r>
            <a:r>
              <a:rPr lang="fr-FR" b="0" i="0" dirty="0">
                <a:solidFill>
                  <a:srgbClr val="525F6D"/>
                </a:solidFill>
                <a:effectLst/>
                <a:latin typeface="Arial" panose="020B0604020202020204" pitchFamily="34" charset="0"/>
              </a:rPr>
              <a:t>.; toutefois, des </a:t>
            </a:r>
            <a:r>
              <a:rPr lang="fr-FR" b="0" i="0" u="sng" dirty="0">
                <a:solidFill>
                  <a:srgbClr val="525F6D"/>
                </a:solidFill>
                <a:effectLst/>
                <a:latin typeface="Arial" panose="020B0604020202020204" pitchFamily="34" charset="0"/>
              </a:rPr>
              <a:t>méthodes mnémotechniques </a:t>
            </a:r>
            <a:r>
              <a:rPr lang="fr-FR" b="0" i="0" dirty="0">
                <a:solidFill>
                  <a:srgbClr val="525F6D"/>
                </a:solidFill>
                <a:effectLst/>
                <a:latin typeface="Arial" panose="020B0604020202020204" pitchFamily="34" charset="0"/>
              </a:rPr>
              <a:t>telles que les associations et l'imagerie mentale peuvent être utilisées afin de faciliter la mémorisation de toutes les données. Les noms et les visages doivent être analysés pour mieux faire le lien entre les associations et faciliter la mémorisation. </a:t>
            </a:r>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31</a:t>
            </a:fld>
            <a:endParaRPr lang="fr-FR"/>
          </a:p>
        </p:txBody>
      </p:sp>
    </p:spTree>
    <p:extLst>
      <p:ext uri="{BB962C8B-B14F-4D97-AF65-F5344CB8AC3E}">
        <p14:creationId xmlns:p14="http://schemas.microsoft.com/office/powerpoint/2010/main" val="1870348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i="0" dirty="0">
                <a:solidFill>
                  <a:srgbClr val="525F6D"/>
                </a:solidFill>
                <a:effectLst/>
                <a:latin typeface="Arial" panose="020B0604020202020204" pitchFamily="34" charset="0"/>
              </a:rPr>
              <a:t>Pour cet exercice, il s'agira de composer le plus grand nombre possible de noms communs de 4 lettres à partir d'une racine de deux lettres données.</a:t>
            </a:r>
          </a:p>
          <a:p>
            <a:pPr algn="just"/>
            <a:r>
              <a:rPr lang="fr-FR" b="0" i="0" dirty="0">
                <a:solidFill>
                  <a:srgbClr val="525F6D"/>
                </a:solidFill>
                <a:effectLst/>
                <a:latin typeface="Arial" panose="020B0604020202020204" pitchFamily="34" charset="0"/>
              </a:rPr>
              <a:t>L'exercice est destiné à entretenir voire à enrichir le stock de mots que vous avez en mémoire (connaissances sémantiques).</a:t>
            </a:r>
          </a:p>
          <a:p>
            <a:endParaRPr lang="fr-FR" dirty="0"/>
          </a:p>
          <a:p>
            <a:r>
              <a:rPr lang="fr-FR" dirty="0"/>
              <a:t>(fief, film, fils, fiel, fini</a:t>
            </a:r>
          </a:p>
          <a:p>
            <a:r>
              <a:rPr lang="fr-FR" dirty="0"/>
              <a:t>Haie, hale, halo, haut</a:t>
            </a:r>
          </a:p>
          <a:p>
            <a:r>
              <a:rPr lang="fr-FR" dirty="0"/>
              <a:t>Nage, </a:t>
            </a:r>
            <a:r>
              <a:rPr lang="fr-FR" dirty="0" err="1"/>
              <a:t>naif</a:t>
            </a:r>
            <a:r>
              <a:rPr lang="fr-FR" dirty="0"/>
              <a:t>, nain, nard)</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32</a:t>
            </a:fld>
            <a:endParaRPr lang="fr-FR"/>
          </a:p>
        </p:txBody>
      </p:sp>
    </p:spTree>
    <p:extLst>
      <p:ext uri="{BB962C8B-B14F-4D97-AF65-F5344CB8AC3E}">
        <p14:creationId xmlns:p14="http://schemas.microsoft.com/office/powerpoint/2010/main" val="1281225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i="0" dirty="0">
                <a:solidFill>
                  <a:srgbClr val="525F6D"/>
                </a:solidFill>
                <a:effectLst/>
                <a:latin typeface="Arial" panose="020B0604020202020204" pitchFamily="34" charset="0"/>
              </a:rPr>
              <a:t>déplacer des anneaux de couleur sur des tiges afin d'obtenir une configuration-but de ces anneaux. Certaines règles doivent être respectées : l'anneau le plus haut de chaque tige peut être déplacé sur une autre tige, mais un seul anneau peut être déplacé à la fois. Un grand anneau ne peut être déposé sur un anneau plus petit. Une tige peut parfois se retrouver sans anneau et donc libre, tout anneau peut alors y être déposé.</a:t>
            </a:r>
          </a:p>
          <a:p>
            <a:pPr algn="just"/>
            <a:r>
              <a:rPr lang="fr-FR" b="0" i="0" dirty="0">
                <a:solidFill>
                  <a:srgbClr val="525F6D"/>
                </a:solidFill>
                <a:effectLst/>
                <a:latin typeface="Arial" panose="020B0604020202020204" pitchFamily="34" charset="0"/>
              </a:rPr>
              <a:t>Cette tâche requiert des capacités de </a:t>
            </a:r>
            <a:r>
              <a:rPr lang="fr-FR" b="0" i="0" u="sng" dirty="0">
                <a:solidFill>
                  <a:srgbClr val="525F6D"/>
                </a:solidFill>
                <a:effectLst/>
                <a:latin typeface="Arial" panose="020B0604020202020204" pitchFamily="34" charset="0"/>
              </a:rPr>
              <a:t>résolution de problème</a:t>
            </a:r>
            <a:r>
              <a:rPr lang="fr-FR" b="0" i="0" dirty="0">
                <a:solidFill>
                  <a:srgbClr val="525F6D"/>
                </a:solidFill>
                <a:effectLst/>
                <a:latin typeface="Arial" panose="020B0604020202020204" pitchFamily="34" charset="0"/>
              </a:rPr>
              <a:t>. Une stratégie doit être développée pour atteindre le but donné et les déplacements pertinents doivent être planifiés pour arriver à la solution. Afin d'être efficace, des conclusions doivent être tirées des erreurs commises. Enfin, il est important d'inhiber des déplacements faciles mais inutiles.</a:t>
            </a:r>
          </a:p>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33</a:t>
            </a:fld>
            <a:endParaRPr lang="fr-FR"/>
          </a:p>
        </p:txBody>
      </p:sp>
    </p:spTree>
    <p:extLst>
      <p:ext uri="{BB962C8B-B14F-4D97-AF65-F5344CB8AC3E}">
        <p14:creationId xmlns:p14="http://schemas.microsoft.com/office/powerpoint/2010/main" val="1688701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i="0" dirty="0">
                <a:solidFill>
                  <a:srgbClr val="525F6D"/>
                </a:solidFill>
                <a:effectLst/>
                <a:latin typeface="Arial" panose="020B0604020202020204" pitchFamily="34" charset="0"/>
              </a:rPr>
              <a:t>des citations célèbres dont les lettres ont été remplacées par d'autres lettres ou par des symboles doivent être déchiffrées. Naturellement, chaque lettre est toujours remplacée par la même lettre ou le même symbole. Différents types d'aides sont également proposés pour aider à la découverte de la phrase cachée.</a:t>
            </a:r>
          </a:p>
          <a:p>
            <a:pPr algn="just"/>
            <a:r>
              <a:rPr lang="fr-FR" b="0" i="0" dirty="0">
                <a:solidFill>
                  <a:srgbClr val="525F6D"/>
                </a:solidFill>
                <a:effectLst/>
                <a:latin typeface="Arial" panose="020B0604020202020204" pitchFamily="34" charset="0"/>
              </a:rPr>
              <a:t>Cet exercice sollicite la concentration et la capacité à déduire ce qui n'est pas explicitement écrit en faisant le lien entre diverses informations et ses propres connaissances de la langue française (orthographe, règles de grammaire et fréquence des lettres). Ces éléments seront nécessaires pour obtenir un résultat cohérent. Lors de cette tâche, diverses capacités cognitives doivent travailler ensemble : la concentration, le langage, la logique, et enfin le raisonnement hypothético-déductif.</a:t>
            </a:r>
          </a:p>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34</a:t>
            </a:fld>
            <a:endParaRPr lang="fr-FR"/>
          </a:p>
        </p:txBody>
      </p:sp>
    </p:spTree>
    <p:extLst>
      <p:ext uri="{BB962C8B-B14F-4D97-AF65-F5344CB8AC3E}">
        <p14:creationId xmlns:p14="http://schemas.microsoft.com/office/powerpoint/2010/main" val="1215255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Etudes en informatique dans une école réputée; </a:t>
            </a:r>
            <a:r>
              <a:rPr lang="fr-FR" dirty="0" err="1"/>
              <a:t>conn</a:t>
            </a:r>
            <a:r>
              <a:rPr lang="fr-FR" dirty="0"/>
              <a:t> très pointues en histoire, lit bcp. Mais diff à trouver ses mots. </a:t>
            </a:r>
          </a:p>
          <a:p>
            <a:endParaRPr lang="fr-FR" dirty="0"/>
          </a:p>
          <a:p>
            <a:r>
              <a:rPr lang="fr-FR" dirty="0"/>
              <a:t>Renforcé alliance thérapeutique; qd arrivait moins bien, aucune conséquence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36</a:t>
            </a:fld>
            <a:endParaRPr lang="fr-FR"/>
          </a:p>
        </p:txBody>
      </p:sp>
    </p:spTree>
    <p:extLst>
      <p:ext uri="{BB962C8B-B14F-4D97-AF65-F5344CB8AC3E}">
        <p14:creationId xmlns:p14="http://schemas.microsoft.com/office/powerpoint/2010/main" val="3314201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Peur de ne rien avoir à dire </a:t>
            </a:r>
          </a:p>
          <a:p>
            <a:endParaRPr lang="fr-FR" dirty="0"/>
          </a:p>
          <a:p>
            <a:r>
              <a:rPr lang="fr-FR" dirty="0"/>
              <a:t>Estime de soi : pris </a:t>
            </a:r>
            <a:r>
              <a:rPr lang="fr-FR" dirty="0" err="1"/>
              <a:t>cs</a:t>
            </a:r>
            <a:r>
              <a:rPr lang="fr-FR" dirty="0"/>
              <a:t> que bon niveau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37</a:t>
            </a:fld>
            <a:endParaRPr lang="fr-FR"/>
          </a:p>
        </p:txBody>
      </p:sp>
    </p:spTree>
    <p:extLst>
      <p:ext uri="{BB962C8B-B14F-4D97-AF65-F5344CB8AC3E}">
        <p14:creationId xmlns:p14="http://schemas.microsoft.com/office/powerpoint/2010/main" val="274092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0" i="0" u="none" strike="noStrike" dirty="0">
                <a:solidFill>
                  <a:srgbClr val="1F1F1F"/>
                </a:solidFill>
                <a:effectLst/>
                <a:latin typeface="Google Sans"/>
              </a:rPr>
              <a:t>l'encodage (l'entrée de l'information : transformer l'information et les stimuli),</a:t>
            </a:r>
          </a:p>
          <a:p>
            <a:pPr algn="l">
              <a:buFont typeface="Arial" panose="020B0604020202020204" pitchFamily="34" charset="0"/>
              <a:buChar char="•"/>
            </a:pPr>
            <a:r>
              <a:rPr lang="fr-FR" b="0" i="0" u="none" strike="noStrike" dirty="0">
                <a:solidFill>
                  <a:srgbClr val="1F1F1F"/>
                </a:solidFill>
                <a:effectLst/>
                <a:latin typeface="Google Sans"/>
              </a:rPr>
              <a:t>le stockage (maintien des informations en </a:t>
            </a:r>
            <a:r>
              <a:rPr lang="fr-FR" b="1" i="0" u="none" strike="noStrike" dirty="0">
                <a:solidFill>
                  <a:srgbClr val="1F1F1F"/>
                </a:solidFill>
                <a:effectLst/>
                <a:latin typeface="Google Sans"/>
              </a:rPr>
              <a:t>mémoire</a:t>
            </a:r>
            <a:r>
              <a:rPr lang="fr-FR" b="0" i="0" u="none" strike="noStrike" dirty="0">
                <a:solidFill>
                  <a:srgbClr val="1F1F1F"/>
                </a:solidFill>
                <a:effectLst/>
                <a:latin typeface="Google Sans"/>
              </a:rPr>
              <a:t>),</a:t>
            </a:r>
          </a:p>
          <a:p>
            <a:pPr algn="l">
              <a:buFont typeface="Arial" panose="020B0604020202020204" pitchFamily="34" charset="0"/>
              <a:buChar char="•"/>
            </a:pPr>
            <a:r>
              <a:rPr lang="fr-FR" b="0" i="0" u="none" strike="noStrike" dirty="0">
                <a:solidFill>
                  <a:srgbClr val="1F1F1F"/>
                </a:solidFill>
                <a:effectLst/>
                <a:latin typeface="Google Sans"/>
              </a:rPr>
              <a:t>la récupération des souvenirs.</a:t>
            </a:r>
          </a:p>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5</a:t>
            </a:fld>
            <a:endParaRPr lang="fr-FR"/>
          </a:p>
        </p:txBody>
      </p:sp>
    </p:spTree>
    <p:extLst>
      <p:ext uri="{BB962C8B-B14F-4D97-AF65-F5344CB8AC3E}">
        <p14:creationId xmlns:p14="http://schemas.microsoft.com/office/powerpoint/2010/main" val="3398665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Now</a:t>
            </a:r>
            <a:r>
              <a:rPr lang="fr-FR" dirty="0"/>
              <a:t> fait une formation professionnelle dans une ville province </a:t>
            </a:r>
          </a:p>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38</a:t>
            </a:fld>
            <a:endParaRPr lang="fr-FR"/>
          </a:p>
        </p:txBody>
      </p:sp>
    </p:spTree>
    <p:extLst>
      <p:ext uri="{BB962C8B-B14F-4D97-AF65-F5344CB8AC3E}">
        <p14:creationId xmlns:p14="http://schemas.microsoft.com/office/powerpoint/2010/main" val="27691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Ordi : humain et pas humain. Eviter le contact avec l’humain, mais garder un contact avec le monde. Pas dans l’humain </a:t>
            </a:r>
          </a:p>
          <a:p>
            <a:endParaRPr lang="fr-FR" dirty="0"/>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39</a:t>
            </a:fld>
            <a:endParaRPr lang="fr-FR"/>
          </a:p>
        </p:txBody>
      </p:sp>
    </p:spTree>
    <p:extLst>
      <p:ext uri="{BB962C8B-B14F-4D97-AF65-F5344CB8AC3E}">
        <p14:creationId xmlns:p14="http://schemas.microsoft.com/office/powerpoint/2010/main" val="937810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on peut établir un lien entre une progression dans la RC et le fait que sortent de chez eux, </a:t>
            </a:r>
          </a:p>
          <a:p>
            <a:r>
              <a:rPr lang="fr-FR" dirty="0"/>
              <a:t>MQ RC modifie leur comportement</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41</a:t>
            </a:fld>
            <a:endParaRPr lang="fr-FR"/>
          </a:p>
        </p:txBody>
      </p:sp>
    </p:spTree>
    <p:extLst>
      <p:ext uri="{BB962C8B-B14F-4D97-AF65-F5344CB8AC3E}">
        <p14:creationId xmlns:p14="http://schemas.microsoft.com/office/powerpoint/2010/main" val="1593979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faire revenir dans le monde réel; </a:t>
            </a:r>
            <a:r>
              <a:rPr lang="fr-FR" dirty="0" err="1"/>
              <a:t>hope</a:t>
            </a:r>
            <a:r>
              <a:rPr lang="fr-FR" dirty="0"/>
              <a:t> vie normale des jeunes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42</a:t>
            </a:fld>
            <a:endParaRPr lang="fr-FR"/>
          </a:p>
        </p:txBody>
      </p:sp>
    </p:spTree>
    <p:extLst>
      <p:ext uri="{BB962C8B-B14F-4D97-AF65-F5344CB8AC3E}">
        <p14:creationId xmlns:p14="http://schemas.microsoft.com/office/powerpoint/2010/main" val="548459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Expression et compréhension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7</a:t>
            </a:fld>
            <a:endParaRPr lang="fr-FR"/>
          </a:p>
        </p:txBody>
      </p:sp>
    </p:spTree>
    <p:extLst>
      <p:ext uri="{BB962C8B-B14F-4D97-AF65-F5344CB8AC3E}">
        <p14:creationId xmlns:p14="http://schemas.microsoft.com/office/powerpoint/2010/main" val="363423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Inhibition : résister aux automatismes </a:t>
            </a:r>
          </a:p>
          <a:p>
            <a:r>
              <a:rPr lang="fr-FR" dirty="0"/>
              <a:t>Flexibilité : cap à s’adapter à des situations nouvelles, inattendues </a:t>
            </a:r>
          </a:p>
          <a:p>
            <a:r>
              <a:rPr lang="fr-FR" dirty="0"/>
              <a:t>Planification : penser à l’avance</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8</a:t>
            </a:fld>
            <a:endParaRPr lang="fr-FR"/>
          </a:p>
        </p:txBody>
      </p:sp>
    </p:spTree>
    <p:extLst>
      <p:ext uri="{BB962C8B-B14F-4D97-AF65-F5344CB8AC3E}">
        <p14:creationId xmlns:p14="http://schemas.microsoft.com/office/powerpoint/2010/main" val="289732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Objectifs : </a:t>
            </a:r>
            <a:r>
              <a:rPr lang="fr-FR" b="1" dirty="0"/>
              <a:t>stimuler les cap </a:t>
            </a:r>
            <a:r>
              <a:rPr lang="fr-FR" b="1" dirty="0" err="1"/>
              <a:t>cog</a:t>
            </a:r>
            <a:r>
              <a:rPr lang="fr-FR" b="1" dirty="0"/>
              <a:t> et dev des stratégies réutilisables au quotidien (mémo auditive, mémo visuelle, sémantique, à court terme…)</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9</a:t>
            </a:fld>
            <a:endParaRPr lang="fr-FR"/>
          </a:p>
        </p:txBody>
      </p:sp>
    </p:spTree>
    <p:extLst>
      <p:ext uri="{BB962C8B-B14F-4D97-AF65-F5344CB8AC3E}">
        <p14:creationId xmlns:p14="http://schemas.microsoft.com/office/powerpoint/2010/main" val="204138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S’inspire de </a:t>
            </a:r>
          </a:p>
          <a:p>
            <a:r>
              <a:rPr lang="fr-FR" dirty="0"/>
              <a:t>Idée principale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11</a:t>
            </a:fld>
            <a:endParaRPr lang="fr-FR"/>
          </a:p>
        </p:txBody>
      </p:sp>
    </p:spTree>
    <p:extLst>
      <p:ext uri="{BB962C8B-B14F-4D97-AF65-F5344CB8AC3E}">
        <p14:creationId xmlns:p14="http://schemas.microsoft.com/office/powerpoint/2010/main" val="293084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on restaure les troubles </a:t>
            </a:r>
            <a:r>
              <a:rPr lang="fr-FR" dirty="0" err="1"/>
              <a:t>cog</a:t>
            </a:r>
            <a:r>
              <a:rPr lang="fr-FR" dirty="0"/>
              <a:t>, améliore symptômes </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12</a:t>
            </a:fld>
            <a:endParaRPr lang="fr-FR"/>
          </a:p>
        </p:txBody>
      </p:sp>
    </p:spTree>
    <p:extLst>
      <p:ext uri="{BB962C8B-B14F-4D97-AF65-F5344CB8AC3E}">
        <p14:creationId xmlns:p14="http://schemas.microsoft.com/office/powerpoint/2010/main" val="199973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Déficits </a:t>
            </a:r>
            <a:r>
              <a:rPr lang="fr-FR" dirty="0" err="1"/>
              <a:t>Schz</a:t>
            </a:r>
            <a:r>
              <a:rPr lang="fr-FR" dirty="0"/>
              <a:t>: vitesse de traitement, mémo épisodique, FE</a:t>
            </a:r>
          </a:p>
        </p:txBody>
      </p:sp>
      <p:sp>
        <p:nvSpPr>
          <p:cNvPr id="4" name="Espace réservé du numéro de diapositive 3"/>
          <p:cNvSpPr>
            <a:spLocks noGrp="1"/>
          </p:cNvSpPr>
          <p:nvPr>
            <p:ph type="sldNum" sz="quarter" idx="5"/>
          </p:nvPr>
        </p:nvSpPr>
        <p:spPr/>
        <p:txBody>
          <a:bodyPr/>
          <a:lstStyle/>
          <a:p>
            <a:fld id="{FC50CBFA-D606-0745-8749-9101468E5DC9}" type="slidenum">
              <a:rPr lang="fr-FR" smtClean="0"/>
              <a:t>13</a:t>
            </a:fld>
            <a:endParaRPr lang="fr-FR"/>
          </a:p>
        </p:txBody>
      </p:sp>
    </p:spTree>
    <p:extLst>
      <p:ext uri="{BB962C8B-B14F-4D97-AF65-F5344CB8AC3E}">
        <p14:creationId xmlns:p14="http://schemas.microsoft.com/office/powerpoint/2010/main" val="177663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Times New Roman" panose="02020603050405020304" pitchFamily="18"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dirty="0"/>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796027F-7875-4030-9381-8BD8C4F21935}" type="datetimeFigureOut">
              <a:rPr lang="en-US" dirty="0"/>
              <a:t>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dirty="0"/>
              <a:t>11/20/24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dirty="0"/>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latin typeface="Times New Roman" panose="02020603050405020304" pitchFamily="18" charset="0"/>
              </a:defRPr>
            </a:lvl1pPr>
          </a:lstStyle>
          <a:p>
            <a:fld id="{4AAD347D-5ACD-4C99-B74B-A9C85AD731AF}" type="datetimeFigureOut">
              <a:rPr lang="en-US" smtClean="0"/>
              <a:pPr/>
              <a:t>11/20/24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latin typeface="Times New Roman" panose="02020603050405020304" pitchFamily="18" charset="0"/>
              </a:defRPr>
            </a:lvl1pPr>
          </a:lstStyle>
          <a:p>
            <a:fld id="{D57F1E4F-1CFF-5643-939E-02111984F565}" type="slidenum">
              <a:rPr lang="en-US" smtClean="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Times New Roman" panose="0202060305040502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Times New Roman" panose="02020603050405020304" pitchFamily="18" charset="0"/>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Times New Roman" panose="02020603050405020304" pitchFamily="18" charset="0"/>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Times New Roman" panose="02020603050405020304" pitchFamily="18" charset="0"/>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Times New Roman" panose="02020603050405020304" pitchFamily="18" charset="0"/>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Times New Roman" panose="02020603050405020304" pitchFamily="18" charset="0"/>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62A97D-83DA-F78B-A244-C97EC7410E77}"/>
              </a:ext>
            </a:extLst>
          </p:cNvPr>
          <p:cNvSpPr>
            <a:spLocks noGrp="1"/>
          </p:cNvSpPr>
          <p:nvPr>
            <p:ph type="ctrTitle"/>
          </p:nvPr>
        </p:nvSpPr>
        <p:spPr/>
        <p:txBody>
          <a:bodyPr/>
          <a:lstStyle/>
          <a:p>
            <a:pPr algn="ctr"/>
            <a:r>
              <a:rPr lang="fr-FR" sz="5400" dirty="0">
                <a:solidFill>
                  <a:srgbClr val="FFC000"/>
                </a:solidFill>
              </a:rPr>
              <a:t>Intérêt de la remédiation cognitive pour les jeunes Hikikomori </a:t>
            </a:r>
          </a:p>
        </p:txBody>
      </p:sp>
      <p:sp>
        <p:nvSpPr>
          <p:cNvPr id="3" name="Sous-titre 2">
            <a:extLst>
              <a:ext uri="{FF2B5EF4-FFF2-40B4-BE49-F238E27FC236}">
                <a16:creationId xmlns:a16="http://schemas.microsoft.com/office/drawing/2014/main" id="{76865347-1504-6905-1797-599BF8D85619}"/>
              </a:ext>
            </a:extLst>
          </p:cNvPr>
          <p:cNvSpPr>
            <a:spLocks noGrp="1"/>
          </p:cNvSpPr>
          <p:nvPr>
            <p:ph type="subTitle" idx="1"/>
          </p:nvPr>
        </p:nvSpPr>
        <p:spPr/>
        <p:txBody>
          <a:bodyPr>
            <a:normAutofit lnSpcReduction="10000"/>
          </a:bodyPr>
          <a:lstStyle/>
          <a:p>
            <a:endParaRPr lang="fr-FR" dirty="0"/>
          </a:p>
          <a:p>
            <a:r>
              <a:rPr lang="fr-FR" sz="2300" dirty="0">
                <a:solidFill>
                  <a:schemeClr val="tx1"/>
                </a:solidFill>
              </a:rPr>
              <a:t>Elise </a:t>
            </a:r>
            <a:r>
              <a:rPr lang="fr-FR" sz="2300" dirty="0" err="1">
                <a:solidFill>
                  <a:schemeClr val="tx1"/>
                </a:solidFill>
              </a:rPr>
              <a:t>lallart</a:t>
            </a:r>
            <a:endParaRPr lang="fr-FR" sz="2300" dirty="0">
              <a:solidFill>
                <a:schemeClr val="tx1"/>
              </a:solidFill>
            </a:endParaRPr>
          </a:p>
          <a:p>
            <a:endParaRPr lang="fr-FR" dirty="0"/>
          </a:p>
        </p:txBody>
      </p:sp>
      <p:pic>
        <p:nvPicPr>
          <p:cNvPr id="5" name="Image 4" descr="Une image contenant Bleu électrique, Graphique, Police, cercle&#10;&#10;Description générée automatiquement">
            <a:extLst>
              <a:ext uri="{FF2B5EF4-FFF2-40B4-BE49-F238E27FC236}">
                <a16:creationId xmlns:a16="http://schemas.microsoft.com/office/drawing/2014/main" id="{6B09DEAD-579E-9EA4-A033-F336BE1B7436}"/>
              </a:ext>
            </a:extLst>
          </p:cNvPr>
          <p:cNvPicPr>
            <a:picLocks noChangeAspect="1"/>
          </p:cNvPicPr>
          <p:nvPr/>
        </p:nvPicPr>
        <p:blipFill>
          <a:blip r:embed="rId3"/>
          <a:stretch>
            <a:fillRect/>
          </a:stretch>
        </p:blipFill>
        <p:spPr>
          <a:xfrm>
            <a:off x="5174049" y="152400"/>
            <a:ext cx="1473200" cy="1066800"/>
          </a:xfrm>
          <a:prstGeom prst="rect">
            <a:avLst/>
          </a:prstGeom>
        </p:spPr>
      </p:pic>
      <p:sp>
        <p:nvSpPr>
          <p:cNvPr id="6" name="ZoneTexte 5">
            <a:extLst>
              <a:ext uri="{FF2B5EF4-FFF2-40B4-BE49-F238E27FC236}">
                <a16:creationId xmlns:a16="http://schemas.microsoft.com/office/drawing/2014/main" id="{1F3FE26B-7B8C-EDBF-7D27-A25730A1C5F5}"/>
              </a:ext>
            </a:extLst>
          </p:cNvPr>
          <p:cNvSpPr txBox="1"/>
          <p:nvPr/>
        </p:nvSpPr>
        <p:spPr>
          <a:xfrm>
            <a:off x="9745834" y="5782961"/>
            <a:ext cx="1915909"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21 novembre 2024</a:t>
            </a:r>
          </a:p>
        </p:txBody>
      </p:sp>
    </p:spTree>
    <p:extLst>
      <p:ext uri="{BB962C8B-B14F-4D97-AF65-F5344CB8AC3E}">
        <p14:creationId xmlns:p14="http://schemas.microsoft.com/office/powerpoint/2010/main" val="2653481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7B87CD-EBBC-C811-5857-9041346CE0C1}"/>
              </a:ext>
            </a:extLst>
          </p:cNvPr>
          <p:cNvSpPr>
            <a:spLocks noGrp="1"/>
          </p:cNvSpPr>
          <p:nvPr>
            <p:ph type="title"/>
          </p:nvPr>
        </p:nvSpPr>
        <p:spPr/>
        <p:txBody>
          <a:bodyPr/>
          <a:lstStyle/>
          <a:p>
            <a:endParaRPr lang="fr-FR"/>
          </a:p>
        </p:txBody>
      </p:sp>
      <p:pic>
        <p:nvPicPr>
          <p:cNvPr id="5" name="Espace réservé du contenu 4" descr="Une image contenant texte, capture d’écran, Page web, Site web&#10;&#10;Description générée automatiquement">
            <a:extLst>
              <a:ext uri="{FF2B5EF4-FFF2-40B4-BE49-F238E27FC236}">
                <a16:creationId xmlns:a16="http://schemas.microsoft.com/office/drawing/2014/main" id="{F2B32C12-7983-572F-8356-9970F845A604}"/>
              </a:ext>
            </a:extLst>
          </p:cNvPr>
          <p:cNvPicPr>
            <a:picLocks noGrp="1" noChangeAspect="1"/>
          </p:cNvPicPr>
          <p:nvPr>
            <p:ph idx="1"/>
          </p:nvPr>
        </p:nvPicPr>
        <p:blipFill>
          <a:blip r:embed="rId2"/>
          <a:stretch>
            <a:fillRect/>
          </a:stretch>
        </p:blipFill>
        <p:spPr>
          <a:xfrm>
            <a:off x="5982494" y="180787"/>
            <a:ext cx="4243093" cy="3434885"/>
          </a:xfrm>
        </p:spPr>
      </p:pic>
      <p:pic>
        <p:nvPicPr>
          <p:cNvPr id="9" name="Image 8" descr="Une image contenant texte, capture d’écran, Site web, Page web&#10;&#10;Description générée automatiquement">
            <a:extLst>
              <a:ext uri="{FF2B5EF4-FFF2-40B4-BE49-F238E27FC236}">
                <a16:creationId xmlns:a16="http://schemas.microsoft.com/office/drawing/2014/main" id="{F38E3C1D-D148-3CF9-EAA2-D7D7AAA396FD}"/>
              </a:ext>
            </a:extLst>
          </p:cNvPr>
          <p:cNvPicPr>
            <a:picLocks noChangeAspect="1"/>
          </p:cNvPicPr>
          <p:nvPr/>
        </p:nvPicPr>
        <p:blipFill>
          <a:blip r:embed="rId3"/>
          <a:stretch>
            <a:fillRect/>
          </a:stretch>
        </p:blipFill>
        <p:spPr>
          <a:xfrm>
            <a:off x="1658680" y="3835553"/>
            <a:ext cx="3633681" cy="2808172"/>
          </a:xfrm>
          <a:prstGeom prst="rect">
            <a:avLst/>
          </a:prstGeom>
        </p:spPr>
      </p:pic>
      <p:pic>
        <p:nvPicPr>
          <p:cNvPr id="11" name="Image 10" descr="Une image contenant texte, capture d’écran, Page web, Site web&#10;&#10;Description générée automatiquement">
            <a:extLst>
              <a:ext uri="{FF2B5EF4-FFF2-40B4-BE49-F238E27FC236}">
                <a16:creationId xmlns:a16="http://schemas.microsoft.com/office/drawing/2014/main" id="{DAB7DD13-8166-4F9A-5559-45A445E8B654}"/>
              </a:ext>
            </a:extLst>
          </p:cNvPr>
          <p:cNvPicPr>
            <a:picLocks noChangeAspect="1"/>
          </p:cNvPicPr>
          <p:nvPr/>
        </p:nvPicPr>
        <p:blipFill>
          <a:blip r:embed="rId4"/>
          <a:stretch>
            <a:fillRect/>
          </a:stretch>
        </p:blipFill>
        <p:spPr>
          <a:xfrm>
            <a:off x="1492807" y="180787"/>
            <a:ext cx="3965428" cy="3562853"/>
          </a:xfrm>
          <a:prstGeom prst="rect">
            <a:avLst/>
          </a:prstGeom>
        </p:spPr>
      </p:pic>
      <p:pic>
        <p:nvPicPr>
          <p:cNvPr id="15" name="Image 14" descr="Une image contenant texte, capture d’écran, Site web, Page web&#10;&#10;Description générée automatiquement">
            <a:extLst>
              <a:ext uri="{FF2B5EF4-FFF2-40B4-BE49-F238E27FC236}">
                <a16:creationId xmlns:a16="http://schemas.microsoft.com/office/drawing/2014/main" id="{6FCB0B4B-5FB5-74EA-E95F-9FE4FC26EEAF}"/>
              </a:ext>
            </a:extLst>
          </p:cNvPr>
          <p:cNvPicPr>
            <a:picLocks noChangeAspect="1"/>
          </p:cNvPicPr>
          <p:nvPr/>
        </p:nvPicPr>
        <p:blipFill>
          <a:blip r:embed="rId5"/>
          <a:stretch>
            <a:fillRect/>
          </a:stretch>
        </p:blipFill>
        <p:spPr>
          <a:xfrm>
            <a:off x="6238513" y="3743639"/>
            <a:ext cx="3731054" cy="2991999"/>
          </a:xfrm>
          <a:prstGeom prst="rect">
            <a:avLst/>
          </a:prstGeom>
        </p:spPr>
      </p:pic>
    </p:spTree>
    <p:extLst>
      <p:ext uri="{BB962C8B-B14F-4D97-AF65-F5344CB8AC3E}">
        <p14:creationId xmlns:p14="http://schemas.microsoft.com/office/powerpoint/2010/main" val="93353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6D46B9-1430-9248-6C88-0324E7CA83DE}"/>
              </a:ext>
            </a:extLst>
          </p:cNvPr>
          <p:cNvSpPr>
            <a:spLocks noGrp="1"/>
          </p:cNvSpPr>
          <p:nvPr>
            <p:ph type="title"/>
          </p:nvPr>
        </p:nvSpPr>
        <p:spPr/>
        <p:txBody>
          <a:bodyPr/>
          <a:lstStyle/>
          <a:p>
            <a:r>
              <a:rPr lang="fr-FR" dirty="0">
                <a:solidFill>
                  <a:srgbClr val="FFC000"/>
                </a:solidFill>
              </a:rPr>
              <a:t>Définition et postulats théoriques</a:t>
            </a:r>
            <a:endParaRPr lang="fr-FR" dirty="0"/>
          </a:p>
        </p:txBody>
      </p:sp>
      <p:sp>
        <p:nvSpPr>
          <p:cNvPr id="3" name="Espace réservé du contenu 2">
            <a:extLst>
              <a:ext uri="{FF2B5EF4-FFF2-40B4-BE49-F238E27FC236}">
                <a16:creationId xmlns:a16="http://schemas.microsoft.com/office/drawing/2014/main" id="{C0D348A7-F788-982D-CD2A-DB7600FB8AF7}"/>
              </a:ext>
            </a:extLst>
          </p:cNvPr>
          <p:cNvSpPr>
            <a:spLocks noGrp="1"/>
          </p:cNvSpPr>
          <p:nvPr>
            <p:ph idx="1"/>
          </p:nvPr>
        </p:nvSpPr>
        <p:spPr/>
        <p:txBody>
          <a:bodyPr>
            <a:normAutofit/>
          </a:bodyPr>
          <a:lstStyle/>
          <a:p>
            <a:r>
              <a:rPr lang="fr-FR" dirty="0">
                <a:solidFill>
                  <a:srgbClr val="FFC000"/>
                </a:solidFill>
              </a:rPr>
              <a:t>Modèle </a:t>
            </a:r>
            <a:r>
              <a:rPr lang="fr-FR" dirty="0">
                <a:solidFill>
                  <a:srgbClr val="FFC000"/>
                </a:solidFill>
                <a:ea typeface="Aptos" panose="020B0004020202020204" pitchFamily="34" charset="0"/>
              </a:rPr>
              <a:t>de neuropsychologie cognitive de la schizophrénie </a:t>
            </a:r>
            <a:r>
              <a:rPr lang="fr-FR" dirty="0">
                <a:ea typeface="Aptos" panose="020B0004020202020204" pitchFamily="34" charset="0"/>
              </a:rPr>
              <a:t>de Frith (1987)</a:t>
            </a:r>
            <a:r>
              <a:rPr lang="fr-FR" dirty="0"/>
              <a:t> : </a:t>
            </a:r>
          </a:p>
          <a:p>
            <a:pPr marL="0" indent="0">
              <a:buNone/>
            </a:pPr>
            <a:endParaRPr lang="fr-FR" dirty="0">
              <a:ea typeface="Aptos" panose="020B0004020202020204" pitchFamily="34" charset="0"/>
            </a:endParaRPr>
          </a:p>
          <a:p>
            <a:pPr marL="0" indent="0">
              <a:buNone/>
            </a:pPr>
            <a:r>
              <a:rPr lang="fr-FR" sz="2000" dirty="0">
                <a:effectLst/>
                <a:latin typeface="Times New Roman" panose="02020603050405020304" pitchFamily="18" charset="0"/>
                <a:ea typeface="Aptos" panose="020B0004020202020204" pitchFamily="34" charset="0"/>
              </a:rPr>
              <a:t>les symptômes cliniques dans la </a:t>
            </a:r>
            <a:r>
              <a:rPr lang="fr-FR" sz="2000" dirty="0" err="1">
                <a:effectLst/>
                <a:latin typeface="Times New Roman" panose="02020603050405020304" pitchFamily="18" charset="0"/>
                <a:ea typeface="Aptos" panose="020B0004020202020204" pitchFamily="34" charset="0"/>
              </a:rPr>
              <a:t>schz</a:t>
            </a:r>
            <a:r>
              <a:rPr lang="fr-FR" sz="2000" dirty="0">
                <a:effectLst/>
                <a:latin typeface="Times New Roman" panose="02020603050405020304" pitchFamily="18" charset="0"/>
                <a:ea typeface="Aptos" panose="020B0004020202020204" pitchFamily="34" charset="0"/>
              </a:rPr>
              <a:t> seraient secondaires à des </a:t>
            </a:r>
            <a:r>
              <a:rPr lang="fr-FR" sz="2000" dirty="0">
                <a:solidFill>
                  <a:srgbClr val="FFC000"/>
                </a:solidFill>
                <a:effectLst/>
                <a:latin typeface="Times New Roman" panose="02020603050405020304" pitchFamily="18" charset="0"/>
                <a:ea typeface="Aptos" panose="020B0004020202020204" pitchFamily="34" charset="0"/>
              </a:rPr>
              <a:t>mécanismes cognitifs déficitaires</a:t>
            </a:r>
            <a:r>
              <a:rPr lang="fr-FR" sz="2000" dirty="0">
                <a:effectLst/>
                <a:latin typeface="Times New Roman" panose="02020603050405020304" pitchFamily="18" charset="0"/>
                <a:ea typeface="Aptos" panose="020B0004020202020204" pitchFamily="34" charset="0"/>
              </a:rPr>
              <a:t> (eux-mêmes témoins du mauvais fonctionnement de certaines régions du cerveau).</a:t>
            </a:r>
          </a:p>
          <a:p>
            <a:pPr marL="0" indent="0">
              <a:buNone/>
            </a:pPr>
            <a:endParaRPr lang="fr-FR" dirty="0">
              <a:ea typeface="Aptos" panose="020B0004020202020204" pitchFamily="34" charset="0"/>
            </a:endParaRPr>
          </a:p>
          <a:p>
            <a:pPr marL="0" indent="0">
              <a:buNone/>
            </a:pPr>
            <a:r>
              <a:rPr lang="fr-FR" u="sng" dirty="0">
                <a:ea typeface="Aptos" panose="020B0004020202020204" pitchFamily="34" charset="0"/>
              </a:rPr>
              <a:t>L’hypothèse</a:t>
            </a:r>
            <a:r>
              <a:rPr lang="fr-FR" dirty="0">
                <a:ea typeface="Aptos" panose="020B0004020202020204" pitchFamily="34" charset="0"/>
              </a:rPr>
              <a:t> : certains ensembles syndromiques pourraient être expliqués par une fonction cognitive de haut niveau permettant la prise de conscience de soi, la </a:t>
            </a:r>
            <a:r>
              <a:rPr lang="fr-FR" dirty="0">
                <a:solidFill>
                  <a:srgbClr val="FFC000"/>
                </a:solidFill>
                <a:ea typeface="Aptos" panose="020B0004020202020204" pitchFamily="34" charset="0"/>
              </a:rPr>
              <a:t>« méta-représentation » </a:t>
            </a:r>
            <a:r>
              <a:rPr lang="fr-FR" dirty="0">
                <a:ea typeface="Aptos" panose="020B0004020202020204" pitchFamily="34" charset="0"/>
              </a:rPr>
              <a:t>(la représentation d’une représentation). </a:t>
            </a:r>
          </a:p>
          <a:p>
            <a:pPr marL="0" indent="0">
              <a:buNone/>
            </a:pPr>
            <a:r>
              <a:rPr lang="fr-FR" dirty="0">
                <a:ea typeface="Aptos" panose="020B0004020202020204" pitchFamily="34" charset="0"/>
              </a:rPr>
              <a:t>C’est ce </a:t>
            </a:r>
            <a:r>
              <a:rPr lang="fr-FR" dirty="0">
                <a:solidFill>
                  <a:srgbClr val="FFC000"/>
                </a:solidFill>
                <a:ea typeface="Aptos" panose="020B0004020202020204" pitchFamily="34" charset="0"/>
              </a:rPr>
              <a:t>déficit </a:t>
            </a:r>
            <a:r>
              <a:rPr lang="fr-FR" dirty="0">
                <a:ea typeface="Aptos" panose="020B0004020202020204" pitchFamily="34" charset="0"/>
              </a:rPr>
              <a:t>de méta-représentation qui est responsable des troubles cognitifs. </a:t>
            </a:r>
            <a:endParaRPr lang="fr-FR" sz="2000" dirty="0">
              <a:effectLst/>
              <a:latin typeface="Times New Roman" panose="02020603050405020304" pitchFamily="18" charset="0"/>
              <a:ea typeface="Aptos" panose="020B0004020202020204" pitchFamily="34" charset="0"/>
            </a:endParaRP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01647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2A2B3-C94D-829F-D91E-0683FEBE70A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2781230-300A-0995-2FB1-1336DFEA0F0F}"/>
              </a:ext>
            </a:extLst>
          </p:cNvPr>
          <p:cNvSpPr>
            <a:spLocks noGrp="1"/>
          </p:cNvSpPr>
          <p:nvPr>
            <p:ph idx="1"/>
          </p:nvPr>
        </p:nvSpPr>
        <p:spPr/>
        <p:txBody>
          <a:bodyPr/>
          <a:lstStyle/>
          <a:p>
            <a:endParaRPr lang="fr-FR" dirty="0"/>
          </a:p>
        </p:txBody>
      </p:sp>
      <p:sp>
        <p:nvSpPr>
          <p:cNvPr id="4" name="Rectangle : coins arrondis 3">
            <a:extLst>
              <a:ext uri="{FF2B5EF4-FFF2-40B4-BE49-F238E27FC236}">
                <a16:creationId xmlns:a16="http://schemas.microsoft.com/office/drawing/2014/main" id="{F7B46640-B1B3-F84E-B2DA-8260CE3154C5}"/>
              </a:ext>
            </a:extLst>
          </p:cNvPr>
          <p:cNvSpPr/>
          <p:nvPr/>
        </p:nvSpPr>
        <p:spPr>
          <a:xfrm>
            <a:off x="3037490" y="1660635"/>
            <a:ext cx="5465379" cy="124547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latin typeface="Times New Roman" panose="02020603050405020304" pitchFamily="18" charset="0"/>
                <a:cs typeface="Times New Roman" panose="02020603050405020304" pitchFamily="18" charset="0"/>
              </a:rPr>
              <a:t>Troubles de la </a:t>
            </a:r>
            <a:r>
              <a:rPr lang="fr-FR" b="1" dirty="0">
                <a:solidFill>
                  <a:schemeClr val="bg1"/>
                </a:solidFill>
                <a:latin typeface="Times New Roman" panose="02020603050405020304" pitchFamily="18" charset="0"/>
                <a:cs typeface="Times New Roman" panose="02020603050405020304" pitchFamily="18" charset="0"/>
              </a:rPr>
              <a:t>méta-représentation</a:t>
            </a:r>
            <a:r>
              <a:rPr lang="fr-FR" dirty="0">
                <a:solidFill>
                  <a:schemeClr val="bg1"/>
                </a:solidFill>
                <a:latin typeface="Times New Roman" panose="02020603050405020304" pitchFamily="18" charset="0"/>
                <a:cs typeface="Times New Roman" panose="02020603050405020304" pitchFamily="18" charset="0"/>
              </a:rPr>
              <a:t> </a:t>
            </a:r>
          </a:p>
          <a:p>
            <a:pPr algn="ctr"/>
            <a:r>
              <a:rPr lang="fr-FR" dirty="0">
                <a:solidFill>
                  <a:schemeClr val="bg1"/>
                </a:solidFill>
                <a:latin typeface="Times New Roman" panose="02020603050405020304" pitchFamily="18" charset="0"/>
                <a:cs typeface="Times New Roman" panose="02020603050405020304" pitchFamily="18" charset="0"/>
              </a:rPr>
              <a:t>(avoir une activité mentale sur ses propres processus mentaux; penser sur ses propres pensées) </a:t>
            </a:r>
          </a:p>
        </p:txBody>
      </p:sp>
      <p:sp>
        <p:nvSpPr>
          <p:cNvPr id="5" name="Rectangle : coins arrondis 4">
            <a:extLst>
              <a:ext uri="{FF2B5EF4-FFF2-40B4-BE49-F238E27FC236}">
                <a16:creationId xmlns:a16="http://schemas.microsoft.com/office/drawing/2014/main" id="{FCDBBA54-8B22-32B3-E3FA-BC1C191FD560}"/>
              </a:ext>
            </a:extLst>
          </p:cNvPr>
          <p:cNvSpPr/>
          <p:nvPr/>
        </p:nvSpPr>
        <p:spPr>
          <a:xfrm>
            <a:off x="3216166" y="3752220"/>
            <a:ext cx="5244662" cy="93876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dirty="0">
                <a:solidFill>
                  <a:schemeClr val="bg1"/>
                </a:solidFill>
                <a:latin typeface="Times New Roman" panose="02020603050405020304" pitchFamily="18" charset="0"/>
                <a:cs typeface="Times New Roman" panose="02020603050405020304" pitchFamily="18" charset="0"/>
              </a:rPr>
              <a:t>Troubles </a:t>
            </a:r>
            <a:r>
              <a:rPr lang="fr-FR" b="1" dirty="0">
                <a:solidFill>
                  <a:schemeClr val="bg1"/>
                </a:solidFill>
                <a:latin typeface="Times New Roman" panose="02020603050405020304" pitchFamily="18" charset="0"/>
                <a:cs typeface="Times New Roman" panose="02020603050405020304" pitchFamily="18" charset="0"/>
              </a:rPr>
              <a:t>cognitifs</a:t>
            </a:r>
            <a:r>
              <a:rPr lang="fr-FR" dirty="0">
                <a:solidFill>
                  <a:schemeClr val="bg1"/>
                </a:solidFill>
                <a:latin typeface="Times New Roman" panose="02020603050405020304" pitchFamily="18" charset="0"/>
                <a:cs typeface="Times New Roman" panose="02020603050405020304" pitchFamily="18" charset="0"/>
              </a:rPr>
              <a:t> </a:t>
            </a:r>
          </a:p>
        </p:txBody>
      </p:sp>
      <p:sp>
        <p:nvSpPr>
          <p:cNvPr id="6" name="Rectangle : coins arrondis 5">
            <a:extLst>
              <a:ext uri="{FF2B5EF4-FFF2-40B4-BE49-F238E27FC236}">
                <a16:creationId xmlns:a16="http://schemas.microsoft.com/office/drawing/2014/main" id="{4D0B4179-A991-4D4D-3082-FCF71374E38F}"/>
              </a:ext>
            </a:extLst>
          </p:cNvPr>
          <p:cNvSpPr/>
          <p:nvPr/>
        </p:nvSpPr>
        <p:spPr>
          <a:xfrm>
            <a:off x="3352800" y="5266455"/>
            <a:ext cx="5108028" cy="1138827"/>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fr-FR" b="1" dirty="0">
                <a:solidFill>
                  <a:schemeClr val="bg1"/>
                </a:solidFill>
                <a:latin typeface="Times New Roman" panose="02020603050405020304" pitchFamily="18" charset="0"/>
                <a:cs typeface="Times New Roman" panose="02020603050405020304" pitchFamily="18" charset="0"/>
              </a:rPr>
              <a:t>Symptômes cliniques</a:t>
            </a:r>
          </a:p>
          <a:p>
            <a:pPr algn="ctr"/>
            <a:r>
              <a:rPr lang="fr-FR" dirty="0">
                <a:solidFill>
                  <a:schemeClr val="bg1"/>
                </a:solidFill>
                <a:latin typeface="Times New Roman" panose="02020603050405020304" pitchFamily="18" charset="0"/>
                <a:cs typeface="Times New Roman" panose="02020603050405020304" pitchFamily="18" charset="0"/>
              </a:rPr>
              <a:t>(symptomatologie positive, anomalies comportement, trouble du langage)</a:t>
            </a:r>
          </a:p>
        </p:txBody>
      </p:sp>
      <p:sp>
        <p:nvSpPr>
          <p:cNvPr id="7" name="Flèche vers le bas 6">
            <a:extLst>
              <a:ext uri="{FF2B5EF4-FFF2-40B4-BE49-F238E27FC236}">
                <a16:creationId xmlns:a16="http://schemas.microsoft.com/office/drawing/2014/main" id="{BF037927-B06A-32F4-3FBF-A7DBA8C9556D}"/>
              </a:ext>
            </a:extLst>
          </p:cNvPr>
          <p:cNvSpPr/>
          <p:nvPr/>
        </p:nvSpPr>
        <p:spPr>
          <a:xfrm>
            <a:off x="5576582" y="2899028"/>
            <a:ext cx="484632" cy="8092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bas 7">
            <a:extLst>
              <a:ext uri="{FF2B5EF4-FFF2-40B4-BE49-F238E27FC236}">
                <a16:creationId xmlns:a16="http://schemas.microsoft.com/office/drawing/2014/main" id="{F63B76E4-F184-FC73-0FB1-3962B8BDD07D}"/>
              </a:ext>
            </a:extLst>
          </p:cNvPr>
          <p:cNvSpPr/>
          <p:nvPr/>
        </p:nvSpPr>
        <p:spPr>
          <a:xfrm>
            <a:off x="5664498" y="4690986"/>
            <a:ext cx="484632" cy="5754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4623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A5B861-85AA-99D4-B5D8-B68A269EF378}"/>
              </a:ext>
            </a:extLst>
          </p:cNvPr>
          <p:cNvSpPr>
            <a:spLocks noGrp="1"/>
          </p:cNvSpPr>
          <p:nvPr>
            <p:ph type="title"/>
          </p:nvPr>
        </p:nvSpPr>
        <p:spPr/>
        <p:txBody>
          <a:bodyPr/>
          <a:lstStyle/>
          <a:p>
            <a:r>
              <a:rPr lang="fr-FR" dirty="0">
                <a:solidFill>
                  <a:srgbClr val="FFC000"/>
                </a:solidFill>
              </a:rPr>
              <a:t>Définition et postulats théoriques</a:t>
            </a:r>
          </a:p>
        </p:txBody>
      </p:sp>
      <p:sp>
        <p:nvSpPr>
          <p:cNvPr id="3" name="Espace réservé du contenu 2">
            <a:extLst>
              <a:ext uri="{FF2B5EF4-FFF2-40B4-BE49-F238E27FC236}">
                <a16:creationId xmlns:a16="http://schemas.microsoft.com/office/drawing/2014/main" id="{E8156E0B-FD02-F402-F7F5-E3B782F4A307}"/>
              </a:ext>
            </a:extLst>
          </p:cNvPr>
          <p:cNvSpPr>
            <a:spLocks noGrp="1"/>
          </p:cNvSpPr>
          <p:nvPr>
            <p:ph idx="1"/>
          </p:nvPr>
        </p:nvSpPr>
        <p:spPr>
          <a:xfrm>
            <a:off x="1029739" y="1548421"/>
            <a:ext cx="8946541" cy="4195481"/>
          </a:xfrm>
        </p:spPr>
        <p:txBody>
          <a:bodyPr>
            <a:normAutofit/>
          </a:bodyPr>
          <a:lstStyle/>
          <a:p>
            <a:r>
              <a:rPr lang="fr-FR" dirty="0">
                <a:solidFill>
                  <a:srgbClr val="FFC000"/>
                </a:solidFill>
              </a:rPr>
              <a:t>3. RC en psychiatrie</a:t>
            </a:r>
          </a:p>
          <a:p>
            <a:endParaRPr lang="fr-FR" dirty="0">
              <a:solidFill>
                <a:srgbClr val="FFC000"/>
              </a:solidFill>
            </a:endParaRPr>
          </a:p>
          <a:p>
            <a:pPr marL="0" indent="0">
              <a:buNone/>
            </a:pPr>
            <a:r>
              <a:rPr lang="fr-FR" dirty="0"/>
              <a:t>L’origine : initialement développée en neurologie.  </a:t>
            </a:r>
          </a:p>
          <a:p>
            <a:pPr marL="0" indent="0">
              <a:buNone/>
            </a:pPr>
            <a:endParaRPr lang="fr-FR" dirty="0"/>
          </a:p>
          <a:p>
            <a:pPr>
              <a:buFontTx/>
              <a:buChar char="-"/>
            </a:pPr>
            <a:r>
              <a:rPr lang="fr-FR" dirty="0"/>
              <a:t>Troubles schizophréniques (85% déficit cognitif)</a:t>
            </a:r>
          </a:p>
          <a:p>
            <a:pPr>
              <a:buFontTx/>
              <a:buChar char="-"/>
            </a:pPr>
            <a:r>
              <a:rPr lang="fr-FR" dirty="0"/>
              <a:t>Troubles bipolaires (30% trouble spécifique; 20-40% multiple perturbations)</a:t>
            </a:r>
          </a:p>
          <a:p>
            <a:pPr>
              <a:buFontTx/>
              <a:buChar char="-"/>
            </a:pPr>
            <a:r>
              <a:rPr lang="fr-FR" dirty="0"/>
              <a:t>Dépression (progressifs et graduels au fur et à mesure de la répétition des épisodes)</a:t>
            </a:r>
          </a:p>
          <a:p>
            <a:pPr>
              <a:buFontTx/>
              <a:buChar char="-"/>
            </a:pPr>
            <a:r>
              <a:rPr lang="fr-FR" dirty="0"/>
              <a:t>Troubles du neurodéveloppement (TDAH)</a:t>
            </a:r>
          </a:p>
          <a:p>
            <a:pPr>
              <a:buFontTx/>
              <a:buChar char="-"/>
            </a:pPr>
            <a:r>
              <a:rPr lang="fr-FR" dirty="0"/>
              <a:t>Anorexie mentale (</a:t>
            </a:r>
            <a:r>
              <a:rPr lang="fr-FR" dirty="0" err="1"/>
              <a:t>Tchanturia</a:t>
            </a:r>
            <a:r>
              <a:rPr lang="fr-FR" dirty="0"/>
              <a:t> &amp; Loch, 2010)</a:t>
            </a:r>
          </a:p>
        </p:txBody>
      </p:sp>
    </p:spTree>
    <p:extLst>
      <p:ext uri="{BB962C8B-B14F-4D97-AF65-F5344CB8AC3E}">
        <p14:creationId xmlns:p14="http://schemas.microsoft.com/office/powerpoint/2010/main" val="3545114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BDC1F3-0D9D-8F87-B67C-7335839DC09E}"/>
              </a:ext>
            </a:extLst>
          </p:cNvPr>
          <p:cNvSpPr>
            <a:spLocks noGrp="1"/>
          </p:cNvSpPr>
          <p:nvPr>
            <p:ph type="title"/>
          </p:nvPr>
        </p:nvSpPr>
        <p:spPr/>
        <p:txBody>
          <a:bodyPr/>
          <a:lstStyle/>
          <a:p>
            <a:r>
              <a:rPr lang="fr-FR" dirty="0">
                <a:solidFill>
                  <a:srgbClr val="FFC000"/>
                </a:solidFill>
              </a:rPr>
              <a:t>Définition et postulats théoriques</a:t>
            </a:r>
          </a:p>
        </p:txBody>
      </p:sp>
      <p:sp>
        <p:nvSpPr>
          <p:cNvPr id="3" name="Espace réservé du contenu 2">
            <a:extLst>
              <a:ext uri="{FF2B5EF4-FFF2-40B4-BE49-F238E27FC236}">
                <a16:creationId xmlns:a16="http://schemas.microsoft.com/office/drawing/2014/main" id="{3B16A88F-31AA-DC08-EB74-E74F15E634E4}"/>
              </a:ext>
            </a:extLst>
          </p:cNvPr>
          <p:cNvSpPr>
            <a:spLocks noGrp="1"/>
          </p:cNvSpPr>
          <p:nvPr>
            <p:ph idx="1"/>
          </p:nvPr>
        </p:nvSpPr>
        <p:spPr/>
        <p:txBody>
          <a:bodyPr>
            <a:normAutofit/>
          </a:bodyPr>
          <a:lstStyle/>
          <a:p>
            <a:r>
              <a:rPr lang="fr-FR" dirty="0">
                <a:solidFill>
                  <a:srgbClr val="FFC000"/>
                </a:solidFill>
              </a:rPr>
              <a:t>4. Réhabilitation psychosociale</a:t>
            </a:r>
            <a:endParaRPr lang="fr-FR" dirty="0"/>
          </a:p>
          <a:p>
            <a:pPr marL="0" lvl="0" indent="0">
              <a:lnSpc>
                <a:spcPct val="115000"/>
              </a:lnSpc>
              <a:spcAft>
                <a:spcPts val="800"/>
              </a:spcAft>
              <a:buNone/>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RC s’inscrit le plus souvent dans une perspective de réhabilitation psychosociale et/ou de réinsertion professionnelle  (en + d’un </a:t>
            </a:r>
            <a:r>
              <a:rPr lang="fr-FR" sz="1800" kern="100" dirty="0">
                <a:ea typeface="Aptos" panose="020B0004020202020204" pitchFamily="34" charset="0"/>
                <a:cs typeface="Times New Roman" panose="02020603050405020304" pitchFamily="18" charset="0"/>
              </a:rPr>
              <a:t>soutien à la réinsertion professionnelle, prise en charge psychopharmacologique, soutien social, </a:t>
            </a:r>
            <a:r>
              <a:rPr lang="fr-FR" sz="1800" kern="100" dirty="0" err="1">
                <a:ea typeface="Aptos" panose="020B0004020202020204" pitchFamily="34" charset="0"/>
                <a:cs typeface="Times New Roman" panose="02020603050405020304" pitchFamily="18" charset="0"/>
              </a:rPr>
              <a:t>etc</a:t>
            </a:r>
            <a:r>
              <a:rPr lang="fr-FR" sz="1800" kern="100" dirty="0">
                <a:ea typeface="Aptos" panose="020B0004020202020204" pitchFamily="34" charset="0"/>
                <a:cs typeface="Times New Roman" panose="02020603050405020304" pitchFamily="18" charset="0"/>
              </a:rPr>
              <a:t>)</a:t>
            </a:r>
            <a:endParaRPr lang="fr-F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15000"/>
              </a:lnSpc>
              <a:spcAft>
                <a:spcPts val="800"/>
              </a:spcAft>
              <a:buNone/>
            </a:pPr>
            <a:endParaRPr lang="fr-F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r>
              <a:rPr lang="fr-FR" sz="1800" dirty="0">
                <a:effectLst/>
                <a:latin typeface="Times New Roman" panose="02020603050405020304" pitchFamily="18" charset="0"/>
                <a:ea typeface="Aptos" panose="020B0004020202020204" pitchFamily="34" charset="0"/>
              </a:rPr>
              <a:t>=&gt; RC vise à l’amélioration :</a:t>
            </a:r>
          </a:p>
          <a:p>
            <a:pPr lvl="1">
              <a:buFontTx/>
              <a:buChar char="-"/>
            </a:pPr>
            <a:r>
              <a:rPr lang="fr-FR" dirty="0">
                <a:effectLst/>
                <a:latin typeface="Times New Roman" panose="02020603050405020304" pitchFamily="18" charset="0"/>
                <a:ea typeface="Aptos" panose="020B0004020202020204" pitchFamily="34" charset="0"/>
              </a:rPr>
              <a:t>du fonctionnement dans la </a:t>
            </a:r>
            <a:r>
              <a:rPr lang="fr-FR" b="1" dirty="0">
                <a:solidFill>
                  <a:srgbClr val="FFC000"/>
                </a:solidFill>
                <a:effectLst/>
                <a:latin typeface="Times New Roman" panose="02020603050405020304" pitchFamily="18" charset="0"/>
                <a:ea typeface="Aptos" panose="020B0004020202020204" pitchFamily="34" charset="0"/>
              </a:rPr>
              <a:t>vie quotidienne</a:t>
            </a:r>
            <a:r>
              <a:rPr lang="fr-FR" dirty="0">
                <a:solidFill>
                  <a:srgbClr val="FFC000"/>
                </a:solidFill>
                <a:effectLst/>
                <a:latin typeface="Times New Roman" panose="02020603050405020304" pitchFamily="18" charset="0"/>
                <a:ea typeface="Aptos" panose="020B0004020202020204" pitchFamily="34" charset="0"/>
              </a:rPr>
              <a:t> </a:t>
            </a:r>
            <a:r>
              <a:rPr lang="fr-FR" dirty="0">
                <a:effectLst/>
                <a:latin typeface="Times New Roman" panose="02020603050405020304" pitchFamily="18" charset="0"/>
                <a:ea typeface="Aptos" panose="020B0004020202020204" pitchFamily="34" charset="0"/>
              </a:rPr>
              <a:t>: capacité de prendre soin de soi et de vivre de </a:t>
            </a:r>
            <a:r>
              <a:rPr lang="fr-FR" b="1" dirty="0">
                <a:solidFill>
                  <a:srgbClr val="FFC000"/>
                </a:solidFill>
                <a:effectLst/>
                <a:latin typeface="Times New Roman" panose="02020603050405020304" pitchFamily="18" charset="0"/>
                <a:ea typeface="Aptos" panose="020B0004020202020204" pitchFamily="34" charset="0"/>
              </a:rPr>
              <a:t>façon autonome</a:t>
            </a:r>
            <a:endParaRPr lang="fr-FR" b="1" dirty="0">
              <a:effectLst/>
              <a:latin typeface="Times New Roman" panose="02020603050405020304" pitchFamily="18" charset="0"/>
              <a:ea typeface="Aptos" panose="020B0004020202020204" pitchFamily="34" charset="0"/>
            </a:endParaRPr>
          </a:p>
          <a:p>
            <a:pPr lvl="1">
              <a:buFontTx/>
              <a:buChar char="-"/>
            </a:pPr>
            <a:r>
              <a:rPr lang="fr-FR" dirty="0">
                <a:effectLst/>
                <a:latin typeface="Times New Roman" panose="02020603050405020304" pitchFamily="18" charset="0"/>
                <a:ea typeface="Aptos" panose="020B0004020202020204" pitchFamily="34" charset="0"/>
              </a:rPr>
              <a:t>ou acceptation plus large, étendue à </a:t>
            </a:r>
            <a:r>
              <a:rPr lang="fr-FR" b="1" dirty="0">
                <a:solidFill>
                  <a:srgbClr val="FFC000"/>
                </a:solidFill>
                <a:effectLst/>
                <a:latin typeface="Times New Roman" panose="02020603050405020304" pitchFamily="18" charset="0"/>
                <a:ea typeface="Aptos" panose="020B0004020202020204" pitchFamily="34" charset="0"/>
              </a:rPr>
              <a:t>l’ensemble des activités</a:t>
            </a:r>
            <a:r>
              <a:rPr lang="fr-FR" b="1" dirty="0">
                <a:effectLst/>
                <a:latin typeface="Times New Roman" panose="02020603050405020304" pitchFamily="18" charset="0"/>
                <a:ea typeface="Aptos" panose="020B0004020202020204" pitchFamily="34" charset="0"/>
              </a:rPr>
              <a:t> </a:t>
            </a:r>
            <a:r>
              <a:rPr lang="fr-FR" dirty="0">
                <a:effectLst/>
                <a:latin typeface="Times New Roman" panose="02020603050405020304" pitchFamily="18" charset="0"/>
                <a:ea typeface="Aptos" panose="020B0004020202020204" pitchFamily="34" charset="0"/>
              </a:rPr>
              <a:t>(inclut activités professionnelles et divers aspects de vie relationnelle ou sociale). Utilisée dans le cadre de </a:t>
            </a:r>
            <a:r>
              <a:rPr lang="fr-FR" b="1" dirty="0">
                <a:solidFill>
                  <a:srgbClr val="FFC000"/>
                </a:solidFill>
                <a:effectLst/>
                <a:latin typeface="Times New Roman" panose="02020603050405020304" pitchFamily="18" charset="0"/>
                <a:ea typeface="Aptos" panose="020B0004020202020204" pitchFamily="34" charset="0"/>
              </a:rPr>
              <a:t>réinsertion sociale</a:t>
            </a:r>
            <a:r>
              <a:rPr lang="fr-FR" dirty="0">
                <a:solidFill>
                  <a:srgbClr val="FFC000"/>
                </a:solidFill>
                <a:effectLst/>
              </a:rPr>
              <a:t> </a:t>
            </a:r>
          </a:p>
        </p:txBody>
      </p:sp>
    </p:spTree>
    <p:extLst>
      <p:ext uri="{BB962C8B-B14F-4D97-AF65-F5344CB8AC3E}">
        <p14:creationId xmlns:p14="http://schemas.microsoft.com/office/powerpoint/2010/main" val="156463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28DE7C-AF43-F2D3-0F8A-BCF133FC1526}"/>
              </a:ext>
            </a:extLst>
          </p:cNvPr>
          <p:cNvSpPr>
            <a:spLocks noGrp="1"/>
          </p:cNvSpPr>
          <p:nvPr>
            <p:ph type="title"/>
          </p:nvPr>
        </p:nvSpPr>
        <p:spPr/>
        <p:txBody>
          <a:bodyPr/>
          <a:lstStyle/>
          <a:p>
            <a:r>
              <a:rPr lang="fr-FR" dirty="0">
                <a:solidFill>
                  <a:srgbClr val="FFC000"/>
                </a:solidFill>
              </a:rPr>
              <a:t>Définition et postulats théoriques</a:t>
            </a:r>
            <a:endParaRPr lang="fr-FR" dirty="0"/>
          </a:p>
        </p:txBody>
      </p:sp>
      <p:sp>
        <p:nvSpPr>
          <p:cNvPr id="3" name="Espace réservé du contenu 2">
            <a:extLst>
              <a:ext uri="{FF2B5EF4-FFF2-40B4-BE49-F238E27FC236}">
                <a16:creationId xmlns:a16="http://schemas.microsoft.com/office/drawing/2014/main" id="{C50031C6-0EAB-C90D-7006-3C0117B794E1}"/>
              </a:ext>
            </a:extLst>
          </p:cNvPr>
          <p:cNvSpPr>
            <a:spLocks noGrp="1"/>
          </p:cNvSpPr>
          <p:nvPr>
            <p:ph idx="1"/>
          </p:nvPr>
        </p:nvSpPr>
        <p:spPr/>
        <p:txBody>
          <a:bodyPr>
            <a:normAutofit fontScale="92500" lnSpcReduction="20000"/>
          </a:bodyPr>
          <a:lstStyle/>
          <a:p>
            <a:r>
              <a:rPr lang="fr-FR" dirty="0">
                <a:solidFill>
                  <a:srgbClr val="FFC000"/>
                </a:solidFill>
              </a:rPr>
              <a:t>Efficacité prouvée </a:t>
            </a:r>
            <a:r>
              <a:rPr lang="fr-FR" dirty="0"/>
              <a:t>:</a:t>
            </a:r>
            <a:endParaRPr lang="fr-FR" dirty="0">
              <a:solidFill>
                <a:srgbClr val="FFC000"/>
              </a:solidFill>
            </a:endParaRPr>
          </a:p>
          <a:p>
            <a:endParaRPr lang="fr-FR" dirty="0"/>
          </a:p>
          <a:p>
            <a:pPr>
              <a:buFontTx/>
              <a:buChar char="-"/>
            </a:pPr>
            <a:r>
              <a:rPr lang="fr-FR" dirty="0"/>
              <a:t>Evaluation fonctions neurocognitives : avant/après notamment sur l’amélioration de la </a:t>
            </a:r>
            <a:r>
              <a:rPr lang="fr-FR" dirty="0">
                <a:solidFill>
                  <a:srgbClr val="FFC000"/>
                </a:solidFill>
              </a:rPr>
              <a:t>mémoire de travail </a:t>
            </a:r>
            <a:r>
              <a:rPr lang="fr-FR" dirty="0"/>
              <a:t>et les </a:t>
            </a:r>
            <a:r>
              <a:rPr lang="fr-FR" dirty="0">
                <a:solidFill>
                  <a:srgbClr val="FFC000"/>
                </a:solidFill>
              </a:rPr>
              <a:t>performances exécutives </a:t>
            </a:r>
            <a:r>
              <a:rPr lang="fr-FR" dirty="0"/>
              <a:t>(</a:t>
            </a:r>
            <a:r>
              <a:rPr lang="fr-FR" dirty="0" err="1"/>
              <a:t>Wykes</a:t>
            </a:r>
            <a:r>
              <a:rPr lang="fr-FR" dirty="0"/>
              <a:t> et al. 2007; Lejeune et al. 2021)</a:t>
            </a:r>
          </a:p>
          <a:p>
            <a:pPr marL="0" indent="0">
              <a:buNone/>
            </a:pPr>
            <a:endParaRPr lang="fr-FR" dirty="0"/>
          </a:p>
          <a:p>
            <a:pPr>
              <a:buFontTx/>
              <a:buChar char="-"/>
            </a:pPr>
            <a:r>
              <a:rPr lang="fr-FR" dirty="0"/>
              <a:t>Evaluation des répercussions fonctionnelles (ERF) (</a:t>
            </a:r>
            <a:r>
              <a:rPr lang="fr-FR" dirty="0" err="1"/>
              <a:t>Vianin</a:t>
            </a:r>
            <a:r>
              <a:rPr lang="fr-FR" dirty="0"/>
              <a:t>, 2021) </a:t>
            </a:r>
          </a:p>
          <a:p>
            <a:pPr>
              <a:buFontTx/>
              <a:buChar char="-"/>
            </a:pPr>
            <a:endParaRPr lang="fr-FR" dirty="0"/>
          </a:p>
          <a:p>
            <a:pPr>
              <a:buFontTx/>
              <a:buChar char="-"/>
            </a:pPr>
            <a:r>
              <a:rPr lang="fr-FR" dirty="0"/>
              <a:t>Echelle de réhabilitation cognitive (</a:t>
            </a:r>
            <a:r>
              <a:rPr lang="fr-FR" dirty="0" err="1"/>
              <a:t>Vianin</a:t>
            </a:r>
            <a:r>
              <a:rPr lang="fr-FR" dirty="0"/>
              <a:t>, et al., 2019) : compétences métacognitives, nouvelles activités, autonomie, </a:t>
            </a:r>
            <a:r>
              <a:rPr lang="fr-FR" dirty="0" err="1"/>
              <a:t>empowerment</a:t>
            </a:r>
            <a:endParaRPr lang="fr-FR" dirty="0"/>
          </a:p>
          <a:p>
            <a:pPr>
              <a:buFontTx/>
              <a:buChar char="-"/>
            </a:pPr>
            <a:endParaRPr lang="fr-FR" dirty="0"/>
          </a:p>
          <a:p>
            <a:pPr>
              <a:buFontTx/>
              <a:buChar char="-"/>
            </a:pPr>
            <a:r>
              <a:rPr lang="fr-FR" dirty="0"/>
              <a:t>Evaluation de l’estime de soi (Rosenberg).</a:t>
            </a:r>
          </a:p>
          <a:p>
            <a:endParaRPr lang="fr-FR" dirty="0"/>
          </a:p>
        </p:txBody>
      </p:sp>
    </p:spTree>
    <p:extLst>
      <p:ext uri="{BB962C8B-B14F-4D97-AF65-F5344CB8AC3E}">
        <p14:creationId xmlns:p14="http://schemas.microsoft.com/office/powerpoint/2010/main" val="1327847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E3666C02-7526-BE00-3998-F42DB1DB3A96}"/>
              </a:ext>
            </a:extLst>
          </p:cNvPr>
          <p:cNvSpPr>
            <a:spLocks noGrp="1"/>
          </p:cNvSpPr>
          <p:nvPr>
            <p:ph type="ctrTitle"/>
          </p:nvPr>
        </p:nvSpPr>
        <p:spPr/>
        <p:txBody>
          <a:bodyPr/>
          <a:lstStyle/>
          <a:p>
            <a:r>
              <a:rPr lang="en-US" sz="6000" b="1" dirty="0">
                <a:solidFill>
                  <a:srgbClr val="FFC000"/>
                </a:solidFill>
              </a:rPr>
              <a:t>II. </a:t>
            </a:r>
            <a:r>
              <a:rPr lang="fr-FR" sz="6000" b="1" dirty="0">
                <a:solidFill>
                  <a:srgbClr val="FFC000"/>
                </a:solidFill>
              </a:rPr>
              <a:t>Inclusion du numérique dans les soins et relation thérapeutique </a:t>
            </a:r>
            <a:br>
              <a:rPr lang="fr-FR" sz="6000" dirty="0">
                <a:solidFill>
                  <a:srgbClr val="FFC000"/>
                </a:solidFill>
              </a:rPr>
            </a:br>
            <a:endParaRPr lang="fr-FR" sz="6000" dirty="0">
              <a:solidFill>
                <a:srgbClr val="FFC000"/>
              </a:solidFill>
            </a:endParaRPr>
          </a:p>
        </p:txBody>
      </p:sp>
      <p:sp>
        <p:nvSpPr>
          <p:cNvPr id="7" name="Sous-titre 6">
            <a:extLst>
              <a:ext uri="{FF2B5EF4-FFF2-40B4-BE49-F238E27FC236}">
                <a16:creationId xmlns:a16="http://schemas.microsoft.com/office/drawing/2014/main" id="{02DF7E24-24B9-AC4C-F898-7640113464C6}"/>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32315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97BFB-B85D-954F-2C39-C909CFAC9C41}"/>
              </a:ext>
            </a:extLst>
          </p:cNvPr>
          <p:cNvSpPr>
            <a:spLocks noGrp="1"/>
          </p:cNvSpPr>
          <p:nvPr>
            <p:ph type="title"/>
          </p:nvPr>
        </p:nvSpPr>
        <p:spPr/>
        <p:txBody>
          <a:bodyPr/>
          <a:lstStyle/>
          <a:p>
            <a:r>
              <a:rPr lang="fr-FR" sz="3200" dirty="0">
                <a:solidFill>
                  <a:srgbClr val="FFC000"/>
                </a:solidFill>
              </a:rPr>
              <a:t>Inclusion du numérique dans les soins et relation thérapeutique </a:t>
            </a:r>
          </a:p>
        </p:txBody>
      </p:sp>
      <p:sp>
        <p:nvSpPr>
          <p:cNvPr id="3" name="Espace réservé du contenu 2">
            <a:extLst>
              <a:ext uri="{FF2B5EF4-FFF2-40B4-BE49-F238E27FC236}">
                <a16:creationId xmlns:a16="http://schemas.microsoft.com/office/drawing/2014/main" id="{A5D49D88-8191-EF3A-495B-F8E4DB0D931D}"/>
              </a:ext>
            </a:extLst>
          </p:cNvPr>
          <p:cNvSpPr>
            <a:spLocks noGrp="1"/>
          </p:cNvSpPr>
          <p:nvPr>
            <p:ph idx="1"/>
          </p:nvPr>
        </p:nvSpPr>
        <p:spPr/>
        <p:txBody>
          <a:bodyPr>
            <a:normAutofit fontScale="92500" lnSpcReduction="10000"/>
          </a:bodyPr>
          <a:lstStyle/>
          <a:p>
            <a:r>
              <a:rPr lang="fr-FR" dirty="0">
                <a:solidFill>
                  <a:srgbClr val="FFC000"/>
                </a:solidFill>
              </a:rPr>
              <a:t>1. Triangulation de l’alliance thérapeutique </a:t>
            </a:r>
          </a:p>
          <a:p>
            <a:pPr marL="0" indent="0">
              <a:buNone/>
            </a:pPr>
            <a:r>
              <a:rPr lang="fr-FR" dirty="0"/>
              <a:t>Le patient, le thérapeute, l’ordinateur :</a:t>
            </a:r>
          </a:p>
          <a:p>
            <a:pPr marL="0" indent="0">
              <a:buNone/>
            </a:pPr>
            <a:endParaRPr lang="fr-FR" dirty="0"/>
          </a:p>
          <a:p>
            <a:pPr>
              <a:buFontTx/>
              <a:buChar char="-"/>
            </a:pPr>
            <a:r>
              <a:rPr lang="fr-FR" sz="1800" dirty="0">
                <a:effectLst/>
                <a:latin typeface="Times New Roman" panose="02020603050405020304" pitchFamily="18" charset="0"/>
                <a:ea typeface="Aptos" panose="020B0004020202020204" pitchFamily="34" charset="0"/>
              </a:rPr>
              <a:t>Le </a:t>
            </a:r>
            <a:r>
              <a:rPr lang="fr-FR" sz="1800" u="sng" dirty="0">
                <a:solidFill>
                  <a:srgbClr val="FFC000"/>
                </a:solidFill>
                <a:effectLst/>
                <a:latin typeface="Times New Roman" panose="02020603050405020304" pitchFamily="18" charset="0"/>
                <a:ea typeface="Aptos" panose="020B0004020202020204" pitchFamily="34" charset="0"/>
              </a:rPr>
              <a:t>thérapeute </a:t>
            </a:r>
            <a:r>
              <a:rPr lang="fr-FR" sz="1800" dirty="0">
                <a:effectLst/>
                <a:latin typeface="Times New Roman" panose="02020603050405020304" pitchFamily="18" charset="0"/>
                <a:ea typeface="Aptos" panose="020B0004020202020204" pitchFamily="34" charset="0"/>
              </a:rPr>
              <a:t>aura donc pour rôle de </a:t>
            </a:r>
            <a:r>
              <a:rPr lang="fr-FR" sz="1800" dirty="0">
                <a:solidFill>
                  <a:srgbClr val="FFC000"/>
                </a:solidFill>
                <a:effectLst/>
                <a:latin typeface="Times New Roman" panose="02020603050405020304" pitchFamily="18" charset="0"/>
                <a:ea typeface="Aptos" panose="020B0004020202020204" pitchFamily="34" charset="0"/>
              </a:rPr>
              <a:t>médier la relation </a:t>
            </a:r>
            <a:r>
              <a:rPr lang="fr-FR" sz="1800" dirty="0">
                <a:effectLst/>
                <a:latin typeface="Times New Roman" panose="02020603050405020304" pitchFamily="18" charset="0"/>
                <a:ea typeface="Aptos" panose="020B0004020202020204" pitchFamily="34" charset="0"/>
              </a:rPr>
              <a:t>entre patient/ordi et de soutenir les aspects </a:t>
            </a:r>
            <a:r>
              <a:rPr lang="fr-FR" sz="1800" dirty="0">
                <a:solidFill>
                  <a:srgbClr val="FFC000"/>
                </a:solidFill>
                <a:effectLst/>
                <a:latin typeface="Times New Roman" panose="02020603050405020304" pitchFamily="18" charset="0"/>
                <a:ea typeface="Aptos" panose="020B0004020202020204" pitchFamily="34" charset="0"/>
              </a:rPr>
              <a:t>motivationnels</a:t>
            </a:r>
            <a:r>
              <a:rPr lang="fr-FR" sz="1800" dirty="0">
                <a:effectLst/>
                <a:latin typeface="Times New Roman" panose="02020603050405020304" pitchFamily="18" charset="0"/>
                <a:ea typeface="Aptos" panose="020B0004020202020204" pitchFamily="34" charset="0"/>
              </a:rPr>
              <a:t>.</a:t>
            </a:r>
            <a:r>
              <a:rPr lang="fr-FR" dirty="0">
                <a:effectLst/>
              </a:rPr>
              <a:t> </a:t>
            </a:r>
          </a:p>
          <a:p>
            <a:pPr marL="0" indent="0">
              <a:buNone/>
            </a:pPr>
            <a:endParaRPr lang="fr-FR" dirty="0">
              <a:effectLst/>
            </a:endParaRPr>
          </a:p>
          <a:p>
            <a:pPr>
              <a:buFontTx/>
              <a:buChar char="-"/>
            </a:pPr>
            <a:r>
              <a:rPr lang="fr-FR" dirty="0"/>
              <a:t>Interaction </a:t>
            </a:r>
            <a:r>
              <a:rPr lang="fr-FR" u="sng" dirty="0">
                <a:solidFill>
                  <a:srgbClr val="FFC000"/>
                </a:solidFill>
              </a:rPr>
              <a:t>ordi/patient </a:t>
            </a:r>
            <a:r>
              <a:rPr lang="fr-FR" dirty="0"/>
              <a:t>: l’ordi, n’ayant pas de capacité de lecture mentale, ne peut pas jauger l’état du patient au cours de l’interaction (anxiété face aux blocages, échecs, </a:t>
            </a:r>
            <a:r>
              <a:rPr lang="fr-FR" dirty="0" err="1"/>
              <a:t>etc</a:t>
            </a:r>
            <a:r>
              <a:rPr lang="fr-FR" dirty="0"/>
              <a:t>). Pas non plus de capacité d’empathie envers le patient. </a:t>
            </a:r>
          </a:p>
          <a:p>
            <a:pPr marL="0" indent="0">
              <a:buNone/>
            </a:pPr>
            <a:endParaRPr lang="fr-FR" dirty="0"/>
          </a:p>
          <a:p>
            <a:pPr>
              <a:buFontTx/>
              <a:buChar char="-"/>
            </a:pPr>
            <a:r>
              <a:rPr lang="fr-FR" dirty="0"/>
              <a:t>Dyade </a:t>
            </a:r>
            <a:r>
              <a:rPr lang="fr-FR" u="sng" dirty="0">
                <a:solidFill>
                  <a:srgbClr val="FFC000"/>
                </a:solidFill>
              </a:rPr>
              <a:t>thérapeute/patient </a:t>
            </a:r>
            <a:r>
              <a:rPr lang="fr-FR" dirty="0"/>
              <a:t>: les rencontres sont cadrées par des rendez-vous (psychothérapie individuelle + </a:t>
            </a:r>
            <a:r>
              <a:rPr lang="fr-FR" dirty="0" err="1"/>
              <a:t>Rcao</a:t>
            </a:r>
            <a:r>
              <a:rPr lang="fr-FR" dirty="0"/>
              <a:t>) </a:t>
            </a:r>
          </a:p>
          <a:p>
            <a:pPr>
              <a:buFontTx/>
              <a:buChar char="-"/>
            </a:pPr>
            <a:endParaRPr lang="fr-FR" dirty="0"/>
          </a:p>
        </p:txBody>
      </p:sp>
    </p:spTree>
    <p:extLst>
      <p:ext uri="{BB962C8B-B14F-4D97-AF65-F5344CB8AC3E}">
        <p14:creationId xmlns:p14="http://schemas.microsoft.com/office/powerpoint/2010/main" val="3665275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FA787B-6645-8B58-682D-2EC0DA756274}"/>
              </a:ext>
            </a:extLst>
          </p:cNvPr>
          <p:cNvSpPr>
            <a:spLocks noGrp="1"/>
          </p:cNvSpPr>
          <p:nvPr>
            <p:ph type="title"/>
          </p:nvPr>
        </p:nvSpPr>
        <p:spPr/>
        <p:txBody>
          <a:bodyPr/>
          <a:lstStyle/>
          <a:p>
            <a:endParaRPr lang="fr-FR"/>
          </a:p>
        </p:txBody>
      </p:sp>
      <p:pic>
        <p:nvPicPr>
          <p:cNvPr id="4" name="Espace réservé du contenu 4" descr="Une image contenant dessin, croquis, Dessin au trait, illustration&#10;&#10;Description générée automatiquement">
            <a:extLst>
              <a:ext uri="{FF2B5EF4-FFF2-40B4-BE49-F238E27FC236}">
                <a16:creationId xmlns:a16="http://schemas.microsoft.com/office/drawing/2014/main" id="{0EA488A3-ABF2-5550-459F-92AC61D1F71B}"/>
              </a:ext>
            </a:extLst>
          </p:cNvPr>
          <p:cNvPicPr>
            <a:picLocks noGrp="1" noChangeAspect="1"/>
          </p:cNvPicPr>
          <p:nvPr>
            <p:ph idx="1"/>
          </p:nvPr>
        </p:nvPicPr>
        <p:blipFill>
          <a:blip r:embed="rId3"/>
          <a:srcRect t="3885" r="1" b="1"/>
          <a:stretch/>
        </p:blipFill>
        <p:spPr>
          <a:xfrm>
            <a:off x="2559091" y="1396856"/>
            <a:ext cx="5949665" cy="4195762"/>
          </a:xfrm>
          <a:prstGeom prst="rect">
            <a:avLst/>
          </a:prstGeom>
          <a:effectLst>
            <a:outerShdw blurRad="50800" dist="38100" dir="5400000" algn="t" rotWithShape="0">
              <a:prstClr val="black">
                <a:alpha val="43000"/>
              </a:prstClr>
            </a:outerShdw>
          </a:effectLst>
        </p:spPr>
      </p:pic>
      <p:sp>
        <p:nvSpPr>
          <p:cNvPr id="6" name="ZoneTexte 5">
            <a:extLst>
              <a:ext uri="{FF2B5EF4-FFF2-40B4-BE49-F238E27FC236}">
                <a16:creationId xmlns:a16="http://schemas.microsoft.com/office/drawing/2014/main" id="{03C333DC-C9E7-E2DD-C2FC-12EC172D7306}"/>
              </a:ext>
            </a:extLst>
          </p:cNvPr>
          <p:cNvSpPr txBox="1"/>
          <p:nvPr/>
        </p:nvSpPr>
        <p:spPr>
          <a:xfrm>
            <a:off x="6271491" y="5842060"/>
            <a:ext cx="8248072" cy="369332"/>
          </a:xfrm>
          <a:prstGeom prst="rect">
            <a:avLst/>
          </a:prstGeom>
          <a:noFill/>
        </p:spPr>
        <p:txBody>
          <a:bodyPr wrap="square">
            <a:spAutoFit/>
          </a:bodyPr>
          <a:lstStyle/>
          <a:p>
            <a:r>
              <a:rPr lang="fr-FR" dirty="0">
                <a:latin typeface="Times New Roman" panose="02020603050405020304" pitchFamily="18" charset="0"/>
                <a:cs typeface="Times New Roman" panose="02020603050405020304" pitchFamily="18" charset="0"/>
              </a:rPr>
              <a:t>Soumet Leman et. al</a:t>
            </a:r>
          </a:p>
        </p:txBody>
      </p:sp>
    </p:spTree>
    <p:extLst>
      <p:ext uri="{BB962C8B-B14F-4D97-AF65-F5344CB8AC3E}">
        <p14:creationId xmlns:p14="http://schemas.microsoft.com/office/powerpoint/2010/main" val="176235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C7CCC3-5C53-9028-48ED-B322A19CC975}"/>
              </a:ext>
            </a:extLst>
          </p:cNvPr>
          <p:cNvSpPr>
            <a:spLocks noGrp="1"/>
          </p:cNvSpPr>
          <p:nvPr>
            <p:ph type="title"/>
          </p:nvPr>
        </p:nvSpPr>
        <p:spPr>
          <a:xfrm>
            <a:off x="648929" y="546538"/>
            <a:ext cx="3753599" cy="168165"/>
          </a:xfrm>
        </p:spPr>
        <p:txBody>
          <a:bodyPr>
            <a:normAutofit fontScale="90000"/>
          </a:bodyPr>
          <a:lstStyle/>
          <a:p>
            <a:endParaRPr lang="fr-FR" sz="3600" dirty="0"/>
          </a:p>
        </p:txBody>
      </p:sp>
      <p:sp>
        <p:nvSpPr>
          <p:cNvPr id="9" name="Content Placeholder 8">
            <a:extLst>
              <a:ext uri="{FF2B5EF4-FFF2-40B4-BE49-F238E27FC236}">
                <a16:creationId xmlns:a16="http://schemas.microsoft.com/office/drawing/2014/main" id="{D272D22A-660E-EE97-2C06-140CEDBC69D9}"/>
              </a:ext>
            </a:extLst>
          </p:cNvPr>
          <p:cNvSpPr>
            <a:spLocks noGrp="1"/>
          </p:cNvSpPr>
          <p:nvPr>
            <p:ph idx="1"/>
          </p:nvPr>
        </p:nvSpPr>
        <p:spPr>
          <a:xfrm>
            <a:off x="452582" y="1061545"/>
            <a:ext cx="4476770" cy="4958256"/>
          </a:xfrm>
        </p:spPr>
        <p:txBody>
          <a:bodyPr>
            <a:normAutofit fontScale="92500" lnSpcReduction="10000"/>
          </a:bodyPr>
          <a:lstStyle/>
          <a:p>
            <a:r>
              <a:rPr lang="en-US" sz="1800" dirty="0"/>
              <a:t>Le </a:t>
            </a:r>
            <a:r>
              <a:rPr lang="en-US" sz="1800" dirty="0" err="1">
                <a:solidFill>
                  <a:srgbClr val="FFC000"/>
                </a:solidFill>
              </a:rPr>
              <a:t>thérapeute</a:t>
            </a:r>
            <a:r>
              <a:rPr lang="en-US" sz="1800" dirty="0"/>
              <a:t> </a:t>
            </a:r>
            <a:r>
              <a:rPr lang="en-US" sz="1800" dirty="0" err="1"/>
              <a:t>sert</a:t>
            </a:r>
            <a:r>
              <a:rPr lang="en-US" sz="1800" dirty="0"/>
              <a:t> de tiers dans la relation patient/</a:t>
            </a:r>
            <a:r>
              <a:rPr lang="en-US" sz="1800" dirty="0" err="1"/>
              <a:t>ordinateur</a:t>
            </a:r>
            <a:r>
              <a:rPr lang="en-US" sz="1800" dirty="0"/>
              <a:t>. Evite le face à face </a:t>
            </a:r>
            <a:r>
              <a:rPr lang="en-US" sz="1800" dirty="0" err="1"/>
              <a:t>exclusif</a:t>
            </a:r>
            <a:r>
              <a:rPr lang="en-US" sz="1800" dirty="0"/>
              <a:t> du patient avec </a:t>
            </a:r>
            <a:r>
              <a:rPr lang="en-US" sz="1800" dirty="0" err="1"/>
              <a:t>exercices</a:t>
            </a:r>
            <a:r>
              <a:rPr lang="en-US" sz="1800" dirty="0"/>
              <a:t>. </a:t>
            </a:r>
          </a:p>
          <a:p>
            <a:endParaRPr lang="en-US" sz="1800" dirty="0"/>
          </a:p>
          <a:p>
            <a:r>
              <a:rPr lang="en-US" sz="1800" dirty="0" err="1"/>
              <a:t>L’</a:t>
            </a:r>
            <a:r>
              <a:rPr lang="en-US" sz="1800" dirty="0" err="1">
                <a:solidFill>
                  <a:srgbClr val="FFC000"/>
                </a:solidFill>
              </a:rPr>
              <a:t>ordinateur</a:t>
            </a:r>
            <a:r>
              <a:rPr lang="en-US" sz="1800" dirty="0"/>
              <a:t> </a:t>
            </a:r>
            <a:r>
              <a:rPr lang="en-US" sz="1800" dirty="0" err="1"/>
              <a:t>sert</a:t>
            </a:r>
            <a:r>
              <a:rPr lang="en-US" sz="1800" dirty="0"/>
              <a:t> de tiers dans la relation patient/</a:t>
            </a:r>
            <a:r>
              <a:rPr lang="en-US" sz="1800" dirty="0" err="1"/>
              <a:t>thérapeute</a:t>
            </a:r>
            <a:r>
              <a:rPr lang="en-US" sz="1800" dirty="0"/>
              <a:t> : </a:t>
            </a:r>
          </a:p>
          <a:p>
            <a:pPr>
              <a:buFontTx/>
              <a:buChar char="-"/>
            </a:pPr>
            <a:r>
              <a:rPr lang="en-US" sz="1800" dirty="0"/>
              <a:t>Il </a:t>
            </a:r>
            <a:r>
              <a:rPr lang="en-US" sz="1800" dirty="0" err="1"/>
              <a:t>permet</a:t>
            </a:r>
            <a:r>
              <a:rPr lang="en-US" sz="1800" dirty="0"/>
              <a:t> de </a:t>
            </a:r>
            <a:r>
              <a:rPr lang="en-US" sz="1800" dirty="0" err="1">
                <a:solidFill>
                  <a:srgbClr val="FFC000"/>
                </a:solidFill>
              </a:rPr>
              <a:t>s’observer</a:t>
            </a:r>
            <a:r>
              <a:rPr lang="en-US" sz="1800" dirty="0"/>
              <a:t> </a:t>
            </a:r>
            <a:r>
              <a:rPr lang="en-US" sz="1800" dirty="0" err="1"/>
              <a:t>en</a:t>
            </a:r>
            <a:r>
              <a:rPr lang="en-US" sz="1800" dirty="0"/>
              <a:t> train </a:t>
            </a:r>
            <a:r>
              <a:rPr lang="en-US" sz="1800" dirty="0" err="1"/>
              <a:t>d’agir</a:t>
            </a:r>
            <a:r>
              <a:rPr lang="en-US" sz="1800" dirty="0"/>
              <a:t>, </a:t>
            </a:r>
            <a:r>
              <a:rPr lang="en-US" sz="1800" dirty="0" err="1"/>
              <a:t>sert</a:t>
            </a:r>
            <a:r>
              <a:rPr lang="en-US" sz="1800" dirty="0"/>
              <a:t> de </a:t>
            </a:r>
            <a:r>
              <a:rPr lang="en-US" sz="1800" b="1" dirty="0">
                <a:solidFill>
                  <a:srgbClr val="FFC000"/>
                </a:solidFill>
              </a:rPr>
              <a:t>support</a:t>
            </a:r>
            <a:r>
              <a:rPr lang="en-US" sz="1800" dirty="0">
                <a:solidFill>
                  <a:srgbClr val="FFC000"/>
                </a:solidFill>
              </a:rPr>
              <a:t> au </a:t>
            </a:r>
            <a:r>
              <a:rPr lang="en-US" sz="1800" dirty="0" err="1">
                <a:solidFill>
                  <a:srgbClr val="FFC000"/>
                </a:solidFill>
              </a:rPr>
              <a:t>devt</a:t>
            </a:r>
            <a:r>
              <a:rPr lang="en-US" sz="1800" dirty="0">
                <a:solidFill>
                  <a:srgbClr val="FFC000"/>
                </a:solidFill>
              </a:rPr>
              <a:t> </a:t>
            </a:r>
            <a:r>
              <a:rPr lang="en-US" sz="1800" dirty="0" err="1">
                <a:solidFill>
                  <a:srgbClr val="FFC000"/>
                </a:solidFill>
              </a:rPr>
              <a:t>d’une</a:t>
            </a:r>
            <a:r>
              <a:rPr lang="en-US" sz="1800" dirty="0">
                <a:solidFill>
                  <a:srgbClr val="FFC000"/>
                </a:solidFill>
              </a:rPr>
              <a:t> relation intersubjective </a:t>
            </a:r>
          </a:p>
          <a:p>
            <a:pPr>
              <a:buFontTx/>
              <a:buChar char="-"/>
            </a:pPr>
            <a:r>
              <a:rPr lang="en-US" sz="1800" dirty="0" err="1"/>
              <a:t>Rassurant</a:t>
            </a:r>
            <a:r>
              <a:rPr lang="en-US" sz="1800" dirty="0"/>
              <a:t> pour patients </a:t>
            </a:r>
            <a:r>
              <a:rPr lang="en-US" sz="1800" dirty="0" err="1"/>
              <a:t>rétissants</a:t>
            </a:r>
            <a:r>
              <a:rPr lang="en-US" sz="1800" dirty="0"/>
              <a:t> à la </a:t>
            </a:r>
            <a:r>
              <a:rPr lang="en-US" sz="1800" dirty="0" err="1"/>
              <a:t>psychothérapie</a:t>
            </a:r>
            <a:endParaRPr lang="en-US" sz="1800" dirty="0"/>
          </a:p>
          <a:p>
            <a:pPr>
              <a:buFontTx/>
              <a:buChar char="-"/>
            </a:pPr>
            <a:r>
              <a:rPr lang="en-US" sz="1800" dirty="0"/>
              <a:t>A la </a:t>
            </a:r>
            <a:r>
              <a:rPr lang="en-US" sz="1800" dirty="0" err="1"/>
              <a:t>fois</a:t>
            </a:r>
            <a:r>
              <a:rPr lang="en-US" sz="1800" dirty="0"/>
              <a:t> pas </a:t>
            </a:r>
            <a:r>
              <a:rPr lang="en-US" sz="1800" dirty="0" err="1"/>
              <a:t>humain</a:t>
            </a:r>
            <a:r>
              <a:rPr lang="en-US" sz="1800" dirty="0"/>
              <a:t>, </a:t>
            </a:r>
            <a:r>
              <a:rPr lang="en-US" sz="1800" dirty="0" err="1"/>
              <a:t>mais</a:t>
            </a:r>
            <a:r>
              <a:rPr lang="en-US" sz="1800" dirty="0"/>
              <a:t> </a:t>
            </a:r>
            <a:r>
              <a:rPr lang="en-US" sz="1800" dirty="0" err="1"/>
              <a:t>niveau</a:t>
            </a:r>
            <a:r>
              <a:rPr lang="en-US" sz="1800" dirty="0"/>
              <a:t> </a:t>
            </a:r>
            <a:r>
              <a:rPr lang="en-US" sz="1800" dirty="0" err="1"/>
              <a:t>adapté</a:t>
            </a:r>
            <a:r>
              <a:rPr lang="en-US" sz="1800" dirty="0"/>
              <a:t> à chacun</a:t>
            </a:r>
          </a:p>
          <a:p>
            <a:pPr>
              <a:buFontTx/>
              <a:buChar char="-"/>
            </a:pPr>
            <a:endParaRPr lang="en-US" sz="1800" dirty="0"/>
          </a:p>
          <a:p>
            <a:pPr marL="0" indent="0">
              <a:buNone/>
            </a:pPr>
            <a:r>
              <a:rPr lang="en-US" sz="1800" dirty="0"/>
              <a:t>=&gt; </a:t>
            </a:r>
            <a:r>
              <a:rPr lang="en-US" sz="1800" dirty="0" err="1"/>
              <a:t>une</a:t>
            </a:r>
            <a:r>
              <a:rPr lang="en-US" sz="1800" dirty="0"/>
              <a:t> </a:t>
            </a:r>
            <a:r>
              <a:rPr lang="en-US" sz="1800" dirty="0" err="1"/>
              <a:t>voie</a:t>
            </a:r>
            <a:r>
              <a:rPr lang="en-US" sz="1800" dirty="0"/>
              <a:t> </a:t>
            </a:r>
            <a:r>
              <a:rPr lang="en-US" sz="1800" dirty="0" err="1"/>
              <a:t>d’entrée</a:t>
            </a:r>
            <a:r>
              <a:rPr lang="en-US" sz="1800" dirty="0"/>
              <a:t> </a:t>
            </a:r>
            <a:r>
              <a:rPr lang="en-US" sz="1800" dirty="0" err="1"/>
              <a:t>avant</a:t>
            </a:r>
            <a:r>
              <a:rPr lang="en-US" sz="1800" dirty="0"/>
              <a:t> de </a:t>
            </a:r>
            <a:r>
              <a:rPr lang="en-US" sz="1800" dirty="0" err="1"/>
              <a:t>poursuivre</a:t>
            </a:r>
            <a:r>
              <a:rPr lang="en-US" sz="1800" dirty="0"/>
              <a:t> le </a:t>
            </a:r>
            <a:r>
              <a:rPr lang="en-US" sz="1800" dirty="0" err="1"/>
              <a:t>cheminement</a:t>
            </a:r>
            <a:r>
              <a:rPr lang="en-US" sz="1800" dirty="0"/>
              <a:t> </a:t>
            </a:r>
            <a:r>
              <a:rPr lang="en-US" sz="1800" dirty="0" err="1"/>
              <a:t>métacognitif</a:t>
            </a:r>
            <a:r>
              <a:rPr lang="en-US" sz="1800" dirty="0"/>
              <a:t> et </a:t>
            </a:r>
            <a:r>
              <a:rPr lang="en-US" sz="1800" dirty="0" err="1"/>
              <a:t>psychique</a:t>
            </a:r>
            <a:r>
              <a:rPr lang="en-US" sz="1800" dirty="0"/>
              <a:t> </a:t>
            </a:r>
            <a:r>
              <a:rPr lang="en-US" sz="1800" dirty="0" err="1"/>
              <a:t>en</a:t>
            </a:r>
            <a:r>
              <a:rPr lang="en-US" sz="1800" dirty="0"/>
              <a:t> </a:t>
            </a:r>
            <a:r>
              <a:rPr lang="en-US" sz="1800" dirty="0" err="1"/>
              <a:t>psychothérapie</a:t>
            </a:r>
            <a:r>
              <a:rPr lang="en-US" sz="1800" dirty="0"/>
              <a:t> </a:t>
            </a:r>
            <a:r>
              <a:rPr lang="en-US" sz="1800" dirty="0" err="1"/>
              <a:t>individuelle</a:t>
            </a:r>
            <a:r>
              <a:rPr lang="en-US" sz="1800" dirty="0"/>
              <a:t> </a:t>
            </a:r>
          </a:p>
        </p:txBody>
      </p:sp>
      <p:pic>
        <p:nvPicPr>
          <p:cNvPr id="5" name="Espace réservé du contenu 4" descr="Une image contenant dessin, croquis, Dessin au trait, illustration&#10;&#10;Description générée automatiquement">
            <a:extLst>
              <a:ext uri="{FF2B5EF4-FFF2-40B4-BE49-F238E27FC236}">
                <a16:creationId xmlns:a16="http://schemas.microsoft.com/office/drawing/2014/main" id="{05BE75F0-4F65-1F63-974D-44C12BACEB0B}"/>
              </a:ext>
            </a:extLst>
          </p:cNvPr>
          <p:cNvPicPr>
            <a:picLocks noChangeAspect="1"/>
          </p:cNvPicPr>
          <p:nvPr/>
        </p:nvPicPr>
        <p:blipFill>
          <a:blip r:embed="rId4"/>
          <a:srcRect t="3885" r="1" b="1"/>
          <a:stretch/>
        </p:blipFill>
        <p:spPr>
          <a:xfrm>
            <a:off x="5050389" y="1447799"/>
            <a:ext cx="6493910" cy="4572001"/>
          </a:xfrm>
          <a:prstGeom prst="rect">
            <a:avLst/>
          </a:prstGeom>
          <a:effectLst>
            <a:outerShdw blurRad="50800" dist="38100" dir="5400000" algn="t" rotWithShape="0">
              <a:prstClr val="black">
                <a:alpha val="43000"/>
              </a:prstClr>
            </a:outerShdw>
          </a:effectLst>
        </p:spPr>
      </p:pic>
      <p:sp>
        <p:nvSpPr>
          <p:cNvPr id="3" name="ZoneTexte 2">
            <a:extLst>
              <a:ext uri="{FF2B5EF4-FFF2-40B4-BE49-F238E27FC236}">
                <a16:creationId xmlns:a16="http://schemas.microsoft.com/office/drawing/2014/main" id="{A0CC200F-8F56-9756-17C6-19C8617E1CF2}"/>
              </a:ext>
            </a:extLst>
          </p:cNvPr>
          <p:cNvSpPr txBox="1"/>
          <p:nvPr/>
        </p:nvSpPr>
        <p:spPr>
          <a:xfrm>
            <a:off x="9144000" y="6127531"/>
            <a:ext cx="2095445"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Soumet Leman et. al</a:t>
            </a:r>
          </a:p>
        </p:txBody>
      </p:sp>
      <p:sp>
        <p:nvSpPr>
          <p:cNvPr id="4" name="Accolade ouvrante 3">
            <a:extLst>
              <a:ext uri="{FF2B5EF4-FFF2-40B4-BE49-F238E27FC236}">
                <a16:creationId xmlns:a16="http://schemas.microsoft.com/office/drawing/2014/main" id="{41877943-4BBB-A3D3-B723-3F4F4E364B45}"/>
              </a:ext>
            </a:extLst>
          </p:cNvPr>
          <p:cNvSpPr/>
          <p:nvPr/>
        </p:nvSpPr>
        <p:spPr>
          <a:xfrm>
            <a:off x="331545" y="2964872"/>
            <a:ext cx="278692" cy="1742567"/>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23026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388C22-D16B-FA62-47C7-49237E461E39}"/>
              </a:ext>
            </a:extLst>
          </p:cNvPr>
          <p:cNvSpPr>
            <a:spLocks noGrp="1"/>
          </p:cNvSpPr>
          <p:nvPr>
            <p:ph type="title"/>
          </p:nvPr>
        </p:nvSpPr>
        <p:spPr/>
        <p:txBody>
          <a:bodyPr/>
          <a:lstStyle/>
          <a:p>
            <a:pPr algn="ctr"/>
            <a:r>
              <a:rPr lang="fr-FR" dirty="0">
                <a:solidFill>
                  <a:srgbClr val="FFC000"/>
                </a:solidFill>
              </a:rPr>
              <a:t>Plan</a:t>
            </a:r>
            <a:r>
              <a:rPr lang="fr-FR" dirty="0"/>
              <a:t> </a:t>
            </a:r>
          </a:p>
        </p:txBody>
      </p:sp>
      <p:sp>
        <p:nvSpPr>
          <p:cNvPr id="3" name="Espace réservé du contenu 2">
            <a:extLst>
              <a:ext uri="{FF2B5EF4-FFF2-40B4-BE49-F238E27FC236}">
                <a16:creationId xmlns:a16="http://schemas.microsoft.com/office/drawing/2014/main" id="{23B7B079-B0BB-D065-7ED9-5C66A30F9EF2}"/>
              </a:ext>
            </a:extLst>
          </p:cNvPr>
          <p:cNvSpPr>
            <a:spLocks noGrp="1"/>
          </p:cNvSpPr>
          <p:nvPr>
            <p:ph idx="1"/>
          </p:nvPr>
        </p:nvSpPr>
        <p:spPr>
          <a:xfrm>
            <a:off x="1103312" y="1429408"/>
            <a:ext cx="8946541" cy="4818992"/>
          </a:xfrm>
        </p:spPr>
        <p:txBody>
          <a:bodyPr>
            <a:normAutofit fontScale="85000" lnSpcReduction="20000"/>
          </a:bodyPr>
          <a:lstStyle/>
          <a:p>
            <a:r>
              <a:rPr lang="fr-FR" sz="1900" b="1" dirty="0">
                <a:solidFill>
                  <a:srgbClr val="FFC000"/>
                </a:solidFill>
              </a:rPr>
              <a:t>I. Définition et postulats théoriques </a:t>
            </a:r>
          </a:p>
          <a:p>
            <a:pPr marL="457200" lvl="1" indent="0">
              <a:buNone/>
            </a:pPr>
            <a:r>
              <a:rPr lang="fr-FR" sz="1900" dirty="0"/>
              <a:t>- Bref rappel sur les fonctions cognitives</a:t>
            </a:r>
          </a:p>
          <a:p>
            <a:pPr marL="457200" lvl="1" indent="0">
              <a:buNone/>
            </a:pPr>
            <a:r>
              <a:rPr lang="fr-FR" sz="1900" dirty="0"/>
              <a:t>- Définition de la RC</a:t>
            </a:r>
          </a:p>
          <a:p>
            <a:pPr marL="457200" lvl="1" indent="0">
              <a:buNone/>
            </a:pPr>
            <a:r>
              <a:rPr lang="fr-FR" sz="1900" dirty="0"/>
              <a:t>- RC en psychiatrie </a:t>
            </a:r>
          </a:p>
          <a:p>
            <a:pPr marL="457200" lvl="1" indent="0">
              <a:buNone/>
            </a:pPr>
            <a:r>
              <a:rPr lang="fr-FR" sz="1900" dirty="0"/>
              <a:t>- Réhabilitation psychosociale </a:t>
            </a:r>
          </a:p>
          <a:p>
            <a:endParaRPr lang="fr-FR" sz="1900" dirty="0"/>
          </a:p>
          <a:p>
            <a:r>
              <a:rPr lang="fr-FR" sz="1900" b="1" dirty="0">
                <a:solidFill>
                  <a:srgbClr val="FFC000"/>
                </a:solidFill>
              </a:rPr>
              <a:t>II. Inclusion du numérique dans les soins et relation thérapeutique </a:t>
            </a:r>
          </a:p>
          <a:p>
            <a:pPr marL="457200" lvl="1" indent="0">
              <a:buNone/>
            </a:pPr>
            <a:r>
              <a:rPr lang="fr-FR" sz="1900" dirty="0"/>
              <a:t>- Triangulation de l’alliance thérapeutique</a:t>
            </a:r>
          </a:p>
          <a:p>
            <a:pPr marL="457200" lvl="1" indent="0">
              <a:buNone/>
            </a:pPr>
            <a:r>
              <a:rPr lang="fr-FR" sz="1900" dirty="0"/>
              <a:t>- RCAO : support d’une reconstruction psychique </a:t>
            </a:r>
          </a:p>
          <a:p>
            <a:pPr marL="457200" lvl="1" indent="0">
              <a:buNone/>
            </a:pPr>
            <a:r>
              <a:rPr lang="fr-FR" sz="1900" dirty="0"/>
              <a:t>- Une psychothérapie à trois </a:t>
            </a:r>
          </a:p>
          <a:p>
            <a:endParaRPr lang="fr-FR" sz="1900" dirty="0"/>
          </a:p>
          <a:p>
            <a:r>
              <a:rPr lang="fr-FR" sz="1900" b="1" dirty="0">
                <a:solidFill>
                  <a:srgbClr val="FFC000"/>
                </a:solidFill>
              </a:rPr>
              <a:t>III. Application de la RC chez les jeunes Hikikomori</a:t>
            </a:r>
          </a:p>
          <a:p>
            <a:pPr marL="0" indent="0">
              <a:buNone/>
            </a:pPr>
            <a:r>
              <a:rPr lang="fr-FR" sz="1900" dirty="0"/>
              <a:t>	- Flexibilité mentale &amp; plaintes cognitives </a:t>
            </a:r>
          </a:p>
          <a:p>
            <a:pPr marL="0" indent="0">
              <a:buNone/>
            </a:pPr>
            <a:r>
              <a:rPr lang="fr-FR" sz="1900" dirty="0"/>
              <a:t>	- Déroulement des séances </a:t>
            </a:r>
          </a:p>
          <a:p>
            <a:pPr marL="0" indent="0">
              <a:buNone/>
            </a:pPr>
            <a:r>
              <a:rPr lang="fr-FR" sz="1900" dirty="0"/>
              <a:t>	- Commentaires </a:t>
            </a:r>
          </a:p>
          <a:p>
            <a:endParaRPr lang="fr-FR" dirty="0"/>
          </a:p>
        </p:txBody>
      </p:sp>
    </p:spTree>
    <p:extLst>
      <p:ext uri="{BB962C8B-B14F-4D97-AF65-F5344CB8AC3E}">
        <p14:creationId xmlns:p14="http://schemas.microsoft.com/office/powerpoint/2010/main" val="50705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A5625-879A-2755-68A0-167BA2BE36E2}"/>
              </a:ext>
            </a:extLst>
          </p:cNvPr>
          <p:cNvSpPr>
            <a:spLocks noGrp="1"/>
          </p:cNvSpPr>
          <p:nvPr>
            <p:ph type="title"/>
          </p:nvPr>
        </p:nvSpPr>
        <p:spPr/>
        <p:txBody>
          <a:bodyPr/>
          <a:lstStyle/>
          <a:p>
            <a:r>
              <a:rPr lang="fr-FR" sz="4400" dirty="0">
                <a:solidFill>
                  <a:srgbClr val="FFC000"/>
                </a:solidFill>
              </a:rPr>
              <a:t>Inclusion du numérique dans les soins et relation thérapeutique </a:t>
            </a:r>
            <a:endParaRPr lang="fr-FR" dirty="0">
              <a:solidFill>
                <a:srgbClr val="FFC000"/>
              </a:solidFill>
            </a:endParaRPr>
          </a:p>
        </p:txBody>
      </p:sp>
      <p:sp>
        <p:nvSpPr>
          <p:cNvPr id="3" name="Espace réservé du contenu 2">
            <a:extLst>
              <a:ext uri="{FF2B5EF4-FFF2-40B4-BE49-F238E27FC236}">
                <a16:creationId xmlns:a16="http://schemas.microsoft.com/office/drawing/2014/main" id="{C7227F22-E0A4-F25A-094A-66827C20B63D}"/>
              </a:ext>
            </a:extLst>
          </p:cNvPr>
          <p:cNvSpPr>
            <a:spLocks noGrp="1"/>
          </p:cNvSpPr>
          <p:nvPr>
            <p:ph idx="1"/>
          </p:nvPr>
        </p:nvSpPr>
        <p:spPr/>
        <p:txBody>
          <a:bodyPr>
            <a:normAutofit/>
          </a:bodyPr>
          <a:lstStyle/>
          <a:p>
            <a:r>
              <a:rPr lang="fr-FR" dirty="0">
                <a:solidFill>
                  <a:srgbClr val="FFC000"/>
                </a:solidFill>
              </a:rPr>
              <a:t>2. RCAO : support d’une reconstruction psychique</a:t>
            </a:r>
          </a:p>
          <a:p>
            <a:endParaRPr lang="fr-FR" dirty="0"/>
          </a:p>
          <a:p>
            <a:pPr marL="0" indent="0">
              <a:buNone/>
            </a:pPr>
            <a:r>
              <a:rPr lang="fr-FR" dirty="0"/>
              <a:t>Afin de surmonter les échecs qui peuvent advenir au fur et à mesure de l’avancée dans programme, le participant est amené à </a:t>
            </a:r>
            <a:r>
              <a:rPr lang="fr-FR" b="1" dirty="0">
                <a:solidFill>
                  <a:srgbClr val="FFC000"/>
                </a:solidFill>
              </a:rPr>
              <a:t>questionner ses stratégies employées, les conscientise. </a:t>
            </a:r>
          </a:p>
          <a:p>
            <a:pPr marL="0" indent="0">
              <a:buNone/>
            </a:pPr>
            <a:endParaRPr lang="fr-FR" b="1" dirty="0">
              <a:solidFill>
                <a:srgbClr val="FFC000"/>
              </a:solidFill>
            </a:endParaRPr>
          </a:p>
          <a:p>
            <a:pPr>
              <a:buFont typeface="Symbol" pitchFamily="2" charset="2"/>
              <a:buChar char="Þ"/>
            </a:pPr>
            <a:r>
              <a:rPr lang="fr-FR" dirty="0">
                <a:solidFill>
                  <a:srgbClr val="FFC000"/>
                </a:solidFill>
              </a:rPr>
              <a:t>« reconstruction » des processus cognitifs</a:t>
            </a:r>
            <a:r>
              <a:rPr lang="fr-FR" dirty="0"/>
              <a:t>. L’action est élaborée et conceptualisée : identifier les erreurs, les analyser, et modifier les stratégies, et lutter contre la dépréciation ou découragement. </a:t>
            </a:r>
          </a:p>
          <a:p>
            <a:pPr>
              <a:buFont typeface="Symbol" pitchFamily="2" charset="2"/>
              <a:buChar char="Þ"/>
            </a:pPr>
            <a:r>
              <a:rPr lang="fr-FR" dirty="0"/>
              <a:t>Ces tâches font appel à des ressources </a:t>
            </a:r>
            <a:r>
              <a:rPr lang="fr-FR" dirty="0">
                <a:solidFill>
                  <a:srgbClr val="FFC000"/>
                </a:solidFill>
              </a:rPr>
              <a:t>métacognitives et motivationnelles </a:t>
            </a:r>
          </a:p>
          <a:p>
            <a:pPr marL="0" indent="0">
              <a:buNone/>
            </a:pPr>
            <a:endParaRPr lang="fr-FR" dirty="0"/>
          </a:p>
        </p:txBody>
      </p:sp>
    </p:spTree>
    <p:extLst>
      <p:ext uri="{BB962C8B-B14F-4D97-AF65-F5344CB8AC3E}">
        <p14:creationId xmlns:p14="http://schemas.microsoft.com/office/powerpoint/2010/main" val="1516685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0BF59-543D-CE49-7EA3-7CDCCC645A60}"/>
              </a:ext>
            </a:extLst>
          </p:cNvPr>
          <p:cNvSpPr>
            <a:spLocks noGrp="1"/>
          </p:cNvSpPr>
          <p:nvPr>
            <p:ph type="title"/>
          </p:nvPr>
        </p:nvSpPr>
        <p:spPr/>
        <p:txBody>
          <a:bodyPr/>
          <a:lstStyle/>
          <a:p>
            <a:r>
              <a:rPr lang="fr-FR" sz="4000" dirty="0">
                <a:solidFill>
                  <a:srgbClr val="FFC000"/>
                </a:solidFill>
              </a:rPr>
              <a:t>Inclusion du numérique dans les soins et relation thérapeutique </a:t>
            </a:r>
            <a:endParaRPr lang="fr-FR" dirty="0"/>
          </a:p>
        </p:txBody>
      </p:sp>
      <p:sp>
        <p:nvSpPr>
          <p:cNvPr id="3" name="Espace réservé du contenu 2">
            <a:extLst>
              <a:ext uri="{FF2B5EF4-FFF2-40B4-BE49-F238E27FC236}">
                <a16:creationId xmlns:a16="http://schemas.microsoft.com/office/drawing/2014/main" id="{578DF2DE-CCE7-2BA6-6DEA-BFEDBC9602B6}"/>
              </a:ext>
            </a:extLst>
          </p:cNvPr>
          <p:cNvSpPr>
            <a:spLocks noGrp="1"/>
          </p:cNvSpPr>
          <p:nvPr>
            <p:ph idx="1"/>
          </p:nvPr>
        </p:nvSpPr>
        <p:spPr/>
        <p:txBody>
          <a:bodyPr/>
          <a:lstStyle/>
          <a:p>
            <a:pPr marL="0" indent="0">
              <a:buNone/>
            </a:pPr>
            <a:r>
              <a:rPr lang="fr-FR" dirty="0"/>
              <a:t>Métacognition : </a:t>
            </a:r>
          </a:p>
          <a:p>
            <a:pPr marL="0" indent="0">
              <a:buNone/>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permet </a:t>
            </a:r>
            <a:r>
              <a:rPr lang="fr-FR" sz="18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d’auto-évaluer </a:t>
            </a:r>
            <a:r>
              <a:rPr lang="fr-FR" sz="1800" kern="100" dirty="0">
                <a:solidFill>
                  <a:srgbClr val="FFC000"/>
                </a:solidFill>
                <a:ea typeface="Aptos" panose="020B0004020202020204" pitchFamily="34" charset="0"/>
                <a:cs typeface="Times New Roman" panose="02020603050405020304" pitchFamily="18" charset="0"/>
              </a:rPr>
              <a:t>ses</a:t>
            </a:r>
            <a:r>
              <a:rPr lang="fr-FR" sz="18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 performances</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et </a:t>
            </a:r>
            <a:r>
              <a:rPr lang="fr-FR" sz="1800" kern="100" dirty="0">
                <a:ea typeface="Aptos" panose="020B0004020202020204" pitchFamily="34" charset="0"/>
                <a:cs typeface="Times New Roman" panose="02020603050405020304" pitchFamily="18" charset="0"/>
              </a:rPr>
              <a:t>ses</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biais de raisonnement, de </a:t>
            </a:r>
            <a:r>
              <a:rPr lang="fr-FR" sz="18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mobiliser </a:t>
            </a:r>
            <a:r>
              <a:rPr lang="fr-FR" sz="1800" kern="100" dirty="0">
                <a:solidFill>
                  <a:srgbClr val="FFC000"/>
                </a:solidFill>
                <a:ea typeface="Aptos" panose="020B0004020202020204" pitchFamily="34" charset="0"/>
                <a:cs typeface="Times New Roman" panose="02020603050405020304" pitchFamily="18" charset="0"/>
              </a:rPr>
              <a:t>ses</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ressources cognitives ou encore de </a:t>
            </a:r>
            <a:r>
              <a:rPr lang="fr-FR" sz="18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corriger</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fr-FR" sz="1800" kern="100" dirty="0">
                <a:ea typeface="Aptos" panose="020B0004020202020204" pitchFamily="34" charset="0"/>
                <a:cs typeface="Times New Roman" panose="02020603050405020304" pitchFamily="18" charset="0"/>
              </a:rPr>
              <a:t>sa</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manière de procéder en tenant compte des résultats obtenus. </a:t>
            </a:r>
          </a:p>
          <a:p>
            <a:pPr marL="0" indent="0">
              <a:buNone/>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FR" dirty="0"/>
              <a:t>Deux principaux types dans les capacités métacognitives : </a:t>
            </a:r>
          </a:p>
          <a:p>
            <a:pPr marL="0" indent="0">
              <a:buNone/>
            </a:pPr>
            <a:r>
              <a:rPr lang="fr-FR" dirty="0"/>
              <a:t>- Auto-évaluation de ses propres compétences (appréhender ses ressources, ses difficultés)</a:t>
            </a:r>
          </a:p>
          <a:p>
            <a:pPr marL="0" indent="0">
              <a:buNone/>
            </a:pPr>
            <a:r>
              <a:rPr lang="fr-FR" dirty="0"/>
              <a:t>- Adaptation comportementale (quels sont les moyens à mettre en œuvre pour parvenir à ses fins)</a:t>
            </a:r>
          </a:p>
          <a:p>
            <a:endParaRPr lang="fr-FR" dirty="0"/>
          </a:p>
        </p:txBody>
      </p:sp>
    </p:spTree>
    <p:extLst>
      <p:ext uri="{BB962C8B-B14F-4D97-AF65-F5344CB8AC3E}">
        <p14:creationId xmlns:p14="http://schemas.microsoft.com/office/powerpoint/2010/main" val="1842600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D2281-F8C8-0962-85C7-2A36D7464C7C}"/>
              </a:ext>
            </a:extLst>
          </p:cNvPr>
          <p:cNvSpPr>
            <a:spLocks noGrp="1"/>
          </p:cNvSpPr>
          <p:nvPr>
            <p:ph type="title"/>
          </p:nvPr>
        </p:nvSpPr>
        <p:spPr/>
        <p:txBody>
          <a:bodyPr/>
          <a:lstStyle/>
          <a:p>
            <a:endParaRPr lang="fr-FR" dirty="0"/>
          </a:p>
        </p:txBody>
      </p:sp>
      <p:pic>
        <p:nvPicPr>
          <p:cNvPr id="6" name="Espace réservé du contenu 5" descr="Une image contenant texte, capture d’écran, Police, ligne&#10;&#10;Description générée automatiquement">
            <a:extLst>
              <a:ext uri="{FF2B5EF4-FFF2-40B4-BE49-F238E27FC236}">
                <a16:creationId xmlns:a16="http://schemas.microsoft.com/office/drawing/2014/main" id="{A4EAEA70-CB57-FDF8-B522-070C66304956}"/>
              </a:ext>
            </a:extLst>
          </p:cNvPr>
          <p:cNvPicPr>
            <a:picLocks noGrp="1" noChangeAspect="1"/>
          </p:cNvPicPr>
          <p:nvPr>
            <p:ph idx="1"/>
          </p:nvPr>
        </p:nvPicPr>
        <p:blipFill>
          <a:blip r:embed="rId3"/>
          <a:stretch>
            <a:fillRect/>
          </a:stretch>
        </p:blipFill>
        <p:spPr>
          <a:xfrm>
            <a:off x="1956753" y="1903880"/>
            <a:ext cx="7760271" cy="3388078"/>
          </a:xfrm>
        </p:spPr>
      </p:pic>
      <p:sp>
        <p:nvSpPr>
          <p:cNvPr id="7" name="ZoneTexte 6">
            <a:extLst>
              <a:ext uri="{FF2B5EF4-FFF2-40B4-BE49-F238E27FC236}">
                <a16:creationId xmlns:a16="http://schemas.microsoft.com/office/drawing/2014/main" id="{29022053-1ACB-B0AF-ED79-A8D5A913F664}"/>
              </a:ext>
            </a:extLst>
          </p:cNvPr>
          <p:cNvSpPr txBox="1"/>
          <p:nvPr/>
        </p:nvSpPr>
        <p:spPr>
          <a:xfrm>
            <a:off x="3419793" y="5596128"/>
            <a:ext cx="5557932" cy="369332"/>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Développement de la métacognition au cours de la RCAO</a:t>
            </a:r>
          </a:p>
        </p:txBody>
      </p:sp>
    </p:spTree>
    <p:extLst>
      <p:ext uri="{BB962C8B-B14F-4D97-AF65-F5344CB8AC3E}">
        <p14:creationId xmlns:p14="http://schemas.microsoft.com/office/powerpoint/2010/main" val="349737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EAA85-A5BE-C0BE-117B-B27BB541598E}"/>
              </a:ext>
            </a:extLst>
          </p:cNvPr>
          <p:cNvSpPr>
            <a:spLocks noGrp="1"/>
          </p:cNvSpPr>
          <p:nvPr>
            <p:ph type="title"/>
          </p:nvPr>
        </p:nvSpPr>
        <p:spPr/>
        <p:txBody>
          <a:bodyPr/>
          <a:lstStyle/>
          <a:p>
            <a:r>
              <a:rPr lang="fr-FR" sz="4000" dirty="0">
                <a:solidFill>
                  <a:srgbClr val="FFC000"/>
                </a:solidFill>
              </a:rPr>
              <a:t>Inclusion du numérique dans les soins et relation thérapeutique </a:t>
            </a:r>
            <a:endParaRPr lang="fr-FR" dirty="0"/>
          </a:p>
        </p:txBody>
      </p:sp>
      <p:sp>
        <p:nvSpPr>
          <p:cNvPr id="3" name="Espace réservé du contenu 2">
            <a:extLst>
              <a:ext uri="{FF2B5EF4-FFF2-40B4-BE49-F238E27FC236}">
                <a16:creationId xmlns:a16="http://schemas.microsoft.com/office/drawing/2014/main" id="{59C8635A-1108-11AA-1084-72B4D94D8A1D}"/>
              </a:ext>
            </a:extLst>
          </p:cNvPr>
          <p:cNvSpPr>
            <a:spLocks noGrp="1"/>
          </p:cNvSpPr>
          <p:nvPr>
            <p:ph idx="1"/>
          </p:nvPr>
        </p:nvSpPr>
        <p:spPr/>
        <p:txBody>
          <a:bodyPr>
            <a:normAutofit lnSpcReduction="10000"/>
          </a:bodyPr>
          <a:lstStyle/>
          <a:p>
            <a:pPr marL="0" indent="0">
              <a:buNone/>
            </a:pPr>
            <a:r>
              <a:rPr lang="fr-FR" dirty="0">
                <a:solidFill>
                  <a:srgbClr val="FFC000"/>
                </a:solidFill>
              </a:rPr>
              <a:t>3. La RCAO : une psychothérapie à trois  </a:t>
            </a:r>
          </a:p>
          <a:p>
            <a:pPr marL="0" indent="0">
              <a:buNone/>
            </a:pPr>
            <a:endParaRPr lang="fr-FR" dirty="0">
              <a:solidFill>
                <a:srgbClr val="FFC000"/>
              </a:solidFill>
            </a:endParaRPr>
          </a:p>
          <a:p>
            <a:pPr marL="0" indent="0">
              <a:buNone/>
            </a:pPr>
            <a:r>
              <a:rPr lang="fr-FR" dirty="0"/>
              <a:t>Accompagnement thérapeutique en RCAO vise au développement des compétences </a:t>
            </a:r>
            <a:r>
              <a:rPr lang="fr-FR" dirty="0">
                <a:solidFill>
                  <a:srgbClr val="FFC000"/>
                </a:solidFill>
              </a:rPr>
              <a:t>métacognitives</a:t>
            </a:r>
            <a:r>
              <a:rPr lang="fr-FR" dirty="0"/>
              <a:t> dans un but de </a:t>
            </a:r>
            <a:r>
              <a:rPr lang="fr-FR" dirty="0">
                <a:solidFill>
                  <a:srgbClr val="FFC000"/>
                </a:solidFill>
              </a:rPr>
              <a:t>réduction de pbm fonctionnels</a:t>
            </a:r>
            <a:r>
              <a:rPr lang="fr-FR" dirty="0"/>
              <a:t>, qui passe par le développement de l’</a:t>
            </a:r>
            <a:r>
              <a:rPr lang="fr-FR" b="1" dirty="0">
                <a:solidFill>
                  <a:srgbClr val="FFC000"/>
                </a:solidFill>
              </a:rPr>
              <a:t>autonomie</a:t>
            </a:r>
            <a:r>
              <a:rPr lang="fr-FR" dirty="0"/>
              <a:t> :</a:t>
            </a:r>
          </a:p>
          <a:p>
            <a:pPr marL="0" indent="0">
              <a:buNone/>
            </a:pPr>
            <a:r>
              <a:rPr lang="fr-FR" dirty="0"/>
              <a:t>« Être </a:t>
            </a:r>
            <a:r>
              <a:rPr lang="fr-FR" dirty="0">
                <a:solidFill>
                  <a:srgbClr val="FFC000"/>
                </a:solidFill>
              </a:rPr>
              <a:t>autonome</a:t>
            </a:r>
            <a:r>
              <a:rPr lang="fr-FR" dirty="0"/>
              <a:t>, ce n’est pas rationaliser par soi-même ses désirs et volontés, mais être capable d’</a:t>
            </a:r>
            <a:r>
              <a:rPr lang="fr-FR" dirty="0">
                <a:solidFill>
                  <a:srgbClr val="FFC000"/>
                </a:solidFill>
              </a:rPr>
              <a:t>agir</a:t>
            </a:r>
            <a:r>
              <a:rPr lang="fr-FR" dirty="0"/>
              <a:t> » (Castel, 2008)</a:t>
            </a:r>
          </a:p>
          <a:p>
            <a:pPr marL="0" indent="0">
              <a:buNone/>
            </a:pPr>
            <a:r>
              <a:rPr lang="fr-FR" dirty="0"/>
              <a:t>=&gt; action, métacognition -&gt; autonomie -&gt; réduction </a:t>
            </a:r>
            <a:r>
              <a:rPr lang="fr-FR" dirty="0" err="1"/>
              <a:t>pbms</a:t>
            </a:r>
            <a:r>
              <a:rPr lang="fr-FR" dirty="0"/>
              <a:t> fonctionnels</a:t>
            </a:r>
          </a:p>
          <a:p>
            <a:pPr marL="0" indent="0">
              <a:buNone/>
            </a:pPr>
            <a:endParaRPr lang="fr-FR" dirty="0"/>
          </a:p>
          <a:p>
            <a:pPr>
              <a:buFont typeface="Symbol" pitchFamily="2" charset="2"/>
              <a:buChar char="Þ"/>
            </a:pPr>
            <a:r>
              <a:rPr lang="fr-FR" dirty="0"/>
              <a:t>la RC, lorsqu’elle est accompagnée par un thérapeute, contribue au développement des connaissances </a:t>
            </a:r>
            <a:r>
              <a:rPr lang="fr-FR" dirty="0">
                <a:solidFill>
                  <a:srgbClr val="FFC000"/>
                </a:solidFill>
              </a:rPr>
              <a:t>métacognitives</a:t>
            </a:r>
            <a:r>
              <a:rPr lang="fr-FR" dirty="0"/>
              <a:t>, et par là, à l’</a:t>
            </a:r>
            <a:r>
              <a:rPr lang="fr-FR" dirty="0">
                <a:solidFill>
                  <a:srgbClr val="FFC000"/>
                </a:solidFill>
              </a:rPr>
              <a:t>autonomisation</a:t>
            </a:r>
            <a:r>
              <a:rPr lang="fr-FR" dirty="0"/>
              <a:t> des patients   </a:t>
            </a:r>
          </a:p>
        </p:txBody>
      </p:sp>
    </p:spTree>
    <p:extLst>
      <p:ext uri="{BB962C8B-B14F-4D97-AF65-F5344CB8AC3E}">
        <p14:creationId xmlns:p14="http://schemas.microsoft.com/office/powerpoint/2010/main" val="2897466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74CE3-52FB-9FD0-6A78-7448807A52FB}"/>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D14B1425-44F9-C2C9-2162-4CB73BB4887B}"/>
              </a:ext>
            </a:extLst>
          </p:cNvPr>
          <p:cNvSpPr>
            <a:spLocks noGrp="1"/>
          </p:cNvSpPr>
          <p:nvPr>
            <p:ph idx="1"/>
          </p:nvPr>
        </p:nvSpPr>
        <p:spPr/>
        <p:txBody>
          <a:bodyPr/>
          <a:lstStyle/>
          <a:p>
            <a:pPr marL="0" indent="0">
              <a:buNone/>
            </a:pPr>
            <a:r>
              <a:rPr lang="fr-FR" dirty="0">
                <a:solidFill>
                  <a:srgbClr val="FFC000"/>
                </a:solidFill>
              </a:rPr>
              <a:t>Rôles du thérapeute au sein de la </a:t>
            </a:r>
          </a:p>
          <a:p>
            <a:pPr marL="0" indent="0">
              <a:buNone/>
            </a:pPr>
            <a:r>
              <a:rPr lang="fr-FR" dirty="0">
                <a:solidFill>
                  <a:srgbClr val="FFC000"/>
                </a:solidFill>
              </a:rPr>
              <a:t>RCAO</a:t>
            </a:r>
          </a:p>
        </p:txBody>
      </p:sp>
      <p:sp>
        <p:nvSpPr>
          <p:cNvPr id="4" name="Ellipse 3">
            <a:extLst>
              <a:ext uri="{FF2B5EF4-FFF2-40B4-BE49-F238E27FC236}">
                <a16:creationId xmlns:a16="http://schemas.microsoft.com/office/drawing/2014/main" id="{FE14E3FF-EF2E-E9F3-C44B-25EA1F9F43D2}"/>
              </a:ext>
            </a:extLst>
          </p:cNvPr>
          <p:cNvSpPr/>
          <p:nvPr/>
        </p:nvSpPr>
        <p:spPr>
          <a:xfrm>
            <a:off x="4876799" y="3429000"/>
            <a:ext cx="2722179" cy="242526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Thérapeute</a:t>
            </a:r>
          </a:p>
        </p:txBody>
      </p:sp>
      <p:sp>
        <p:nvSpPr>
          <p:cNvPr id="6" name="Flèche vers le haut 5">
            <a:extLst>
              <a:ext uri="{FF2B5EF4-FFF2-40B4-BE49-F238E27FC236}">
                <a16:creationId xmlns:a16="http://schemas.microsoft.com/office/drawing/2014/main" id="{B1728FF3-E00E-FCCE-6AF7-2886ACB16F05}"/>
              </a:ext>
            </a:extLst>
          </p:cNvPr>
          <p:cNvSpPr/>
          <p:nvPr/>
        </p:nvSpPr>
        <p:spPr>
          <a:xfrm rot="17616035">
            <a:off x="4388249" y="3602692"/>
            <a:ext cx="463660" cy="81046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haut 7">
            <a:extLst>
              <a:ext uri="{FF2B5EF4-FFF2-40B4-BE49-F238E27FC236}">
                <a16:creationId xmlns:a16="http://schemas.microsoft.com/office/drawing/2014/main" id="{0CBF287B-A9DE-9953-7D6E-771287B595D4}"/>
              </a:ext>
            </a:extLst>
          </p:cNvPr>
          <p:cNvSpPr/>
          <p:nvPr/>
        </p:nvSpPr>
        <p:spPr>
          <a:xfrm>
            <a:off x="5990895" y="2609193"/>
            <a:ext cx="493986" cy="81980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haut 8">
            <a:extLst>
              <a:ext uri="{FF2B5EF4-FFF2-40B4-BE49-F238E27FC236}">
                <a16:creationId xmlns:a16="http://schemas.microsoft.com/office/drawing/2014/main" id="{7BA2A506-1409-F85B-BE57-A1D6CF594729}"/>
              </a:ext>
            </a:extLst>
          </p:cNvPr>
          <p:cNvSpPr/>
          <p:nvPr/>
        </p:nvSpPr>
        <p:spPr>
          <a:xfrm rot="4096791">
            <a:off x="7675844" y="3572888"/>
            <a:ext cx="409903" cy="79615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vers le haut 9">
            <a:extLst>
              <a:ext uri="{FF2B5EF4-FFF2-40B4-BE49-F238E27FC236}">
                <a16:creationId xmlns:a16="http://schemas.microsoft.com/office/drawing/2014/main" id="{058AA85A-2536-7205-7907-60ACCA0EE1A4}"/>
              </a:ext>
            </a:extLst>
          </p:cNvPr>
          <p:cNvSpPr/>
          <p:nvPr/>
        </p:nvSpPr>
        <p:spPr>
          <a:xfrm rot="7375776">
            <a:off x="7614557" y="5105478"/>
            <a:ext cx="451945" cy="79615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e haut 10">
            <a:extLst>
              <a:ext uri="{FF2B5EF4-FFF2-40B4-BE49-F238E27FC236}">
                <a16:creationId xmlns:a16="http://schemas.microsoft.com/office/drawing/2014/main" id="{630568F1-1E1B-8D7B-8E3C-D1FDFC32C6F6}"/>
              </a:ext>
            </a:extLst>
          </p:cNvPr>
          <p:cNvSpPr/>
          <p:nvPr/>
        </p:nvSpPr>
        <p:spPr>
          <a:xfrm rot="14036614">
            <a:off x="4525481" y="5186755"/>
            <a:ext cx="399393" cy="79615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B6328ED6-1B0C-816E-AFEA-81B81C08B542}"/>
              </a:ext>
            </a:extLst>
          </p:cNvPr>
          <p:cNvSpPr txBox="1"/>
          <p:nvPr/>
        </p:nvSpPr>
        <p:spPr>
          <a:xfrm>
            <a:off x="5033852" y="1716866"/>
            <a:ext cx="2069797" cy="923330"/>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Aménagement d’un </a:t>
            </a:r>
          </a:p>
          <a:p>
            <a:r>
              <a:rPr lang="fr-FR" dirty="0">
                <a:latin typeface="Times New Roman" panose="02020603050405020304" pitchFamily="18" charset="0"/>
                <a:cs typeface="Times New Roman" panose="02020603050405020304" pitchFamily="18" charset="0"/>
              </a:rPr>
              <a:t>espace de </a:t>
            </a:r>
          </a:p>
          <a:p>
            <a:r>
              <a:rPr lang="fr-FR" dirty="0">
                <a:latin typeface="Times New Roman" panose="02020603050405020304" pitchFamily="18" charset="0"/>
                <a:cs typeface="Times New Roman" panose="02020603050405020304" pitchFamily="18" charset="0"/>
              </a:rPr>
              <a:t>rencontre</a:t>
            </a:r>
          </a:p>
        </p:txBody>
      </p:sp>
      <p:sp>
        <p:nvSpPr>
          <p:cNvPr id="14" name="ZoneTexte 13">
            <a:extLst>
              <a:ext uri="{FF2B5EF4-FFF2-40B4-BE49-F238E27FC236}">
                <a16:creationId xmlns:a16="http://schemas.microsoft.com/office/drawing/2014/main" id="{B0C9EB16-E223-8106-7DC7-8B56A331E406}"/>
              </a:ext>
            </a:extLst>
          </p:cNvPr>
          <p:cNvSpPr txBox="1"/>
          <p:nvPr/>
        </p:nvSpPr>
        <p:spPr>
          <a:xfrm>
            <a:off x="8489092" y="3731741"/>
            <a:ext cx="1774845" cy="923330"/>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Médiation d’une </a:t>
            </a:r>
          </a:p>
          <a:p>
            <a:r>
              <a:rPr lang="fr-FR" dirty="0">
                <a:latin typeface="Times New Roman" panose="02020603050405020304" pitchFamily="18" charset="0"/>
                <a:cs typeface="Times New Roman" panose="02020603050405020304" pitchFamily="18" charset="0"/>
              </a:rPr>
              <a:t>relation </a:t>
            </a:r>
          </a:p>
          <a:p>
            <a:r>
              <a:rPr lang="fr-FR" dirty="0">
                <a:latin typeface="Times New Roman" panose="02020603050405020304" pitchFamily="18" charset="0"/>
                <a:cs typeface="Times New Roman" panose="02020603050405020304" pitchFamily="18" charset="0"/>
              </a:rPr>
              <a:t>tripartite</a:t>
            </a:r>
          </a:p>
        </p:txBody>
      </p:sp>
      <p:sp>
        <p:nvSpPr>
          <p:cNvPr id="15" name="ZoneTexte 14">
            <a:extLst>
              <a:ext uri="{FF2B5EF4-FFF2-40B4-BE49-F238E27FC236}">
                <a16:creationId xmlns:a16="http://schemas.microsoft.com/office/drawing/2014/main" id="{B2BE951E-FF48-4BB1-9AD1-3CC38DB89E3B}"/>
              </a:ext>
            </a:extLst>
          </p:cNvPr>
          <p:cNvSpPr txBox="1"/>
          <p:nvPr/>
        </p:nvSpPr>
        <p:spPr>
          <a:xfrm>
            <a:off x="8189960" y="5854262"/>
            <a:ext cx="3295465"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Aide à la restauration </a:t>
            </a:r>
          </a:p>
          <a:p>
            <a:r>
              <a:rPr lang="fr-FR" dirty="0">
                <a:latin typeface="Times New Roman" panose="02020603050405020304" pitchFamily="18" charset="0"/>
                <a:cs typeface="Times New Roman" panose="02020603050405020304" pitchFamily="18" charset="0"/>
              </a:rPr>
              <a:t>des capacités cognitives</a:t>
            </a:r>
          </a:p>
        </p:txBody>
      </p:sp>
      <p:sp>
        <p:nvSpPr>
          <p:cNvPr id="16" name="ZoneTexte 15">
            <a:extLst>
              <a:ext uri="{FF2B5EF4-FFF2-40B4-BE49-F238E27FC236}">
                <a16:creationId xmlns:a16="http://schemas.microsoft.com/office/drawing/2014/main" id="{CD9AF8F4-D6E5-3E16-5EDF-5B4ED3E1DE8D}"/>
              </a:ext>
            </a:extLst>
          </p:cNvPr>
          <p:cNvSpPr txBox="1"/>
          <p:nvPr/>
        </p:nvSpPr>
        <p:spPr>
          <a:xfrm>
            <a:off x="2362055" y="3633247"/>
            <a:ext cx="2054663" cy="923330"/>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Elaboration </a:t>
            </a:r>
          </a:p>
          <a:p>
            <a:r>
              <a:rPr lang="fr-FR" dirty="0">
                <a:latin typeface="Times New Roman" panose="02020603050405020304" pitchFamily="18" charset="0"/>
                <a:cs typeface="Times New Roman" panose="02020603050405020304" pitchFamily="18" charset="0"/>
              </a:rPr>
              <a:t>métacognitive</a:t>
            </a:r>
          </a:p>
          <a:p>
            <a:r>
              <a:rPr lang="fr-FR" dirty="0">
                <a:latin typeface="Times New Roman" panose="02020603050405020304" pitchFamily="18" charset="0"/>
                <a:cs typeface="Times New Roman" panose="02020603050405020304" pitchFamily="18" charset="0"/>
              </a:rPr>
              <a:t>intersubjective</a:t>
            </a:r>
          </a:p>
        </p:txBody>
      </p:sp>
      <p:sp>
        <p:nvSpPr>
          <p:cNvPr id="17" name="ZoneTexte 16">
            <a:extLst>
              <a:ext uri="{FF2B5EF4-FFF2-40B4-BE49-F238E27FC236}">
                <a16:creationId xmlns:a16="http://schemas.microsoft.com/office/drawing/2014/main" id="{0B579EFD-C283-B0D5-E511-B3AC76AB5358}"/>
              </a:ext>
            </a:extLst>
          </p:cNvPr>
          <p:cNvSpPr txBox="1"/>
          <p:nvPr/>
        </p:nvSpPr>
        <p:spPr>
          <a:xfrm>
            <a:off x="2767914" y="5659395"/>
            <a:ext cx="1467068" cy="646331"/>
          </a:xfrm>
          <a:prstGeom prst="rect">
            <a:avLst/>
          </a:prstGeom>
          <a:noFill/>
        </p:spPr>
        <p:txBody>
          <a:bodyPr wrap="none" rtlCol="0">
            <a:spAutoFit/>
          </a:bodyPr>
          <a:lstStyle/>
          <a:p>
            <a:r>
              <a:rPr lang="fr-FR" dirty="0">
                <a:latin typeface="Times New Roman" panose="02020603050405020304" pitchFamily="18" charset="0"/>
                <a:cs typeface="Times New Roman" panose="02020603050405020304" pitchFamily="18" charset="0"/>
              </a:rPr>
              <a:t>Soutien</a:t>
            </a:r>
          </a:p>
          <a:p>
            <a:r>
              <a:rPr lang="fr-FR" dirty="0">
                <a:latin typeface="Times New Roman" panose="02020603050405020304" pitchFamily="18" charset="0"/>
                <a:cs typeface="Times New Roman" panose="02020603050405020304" pitchFamily="18" charset="0"/>
              </a:rPr>
              <a:t>motivationnel</a:t>
            </a:r>
          </a:p>
        </p:txBody>
      </p:sp>
    </p:spTree>
    <p:extLst>
      <p:ext uri="{BB962C8B-B14F-4D97-AF65-F5344CB8AC3E}">
        <p14:creationId xmlns:p14="http://schemas.microsoft.com/office/powerpoint/2010/main" val="3902214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BC37B-155A-DFD5-0B5F-EEACAB03B5D9}"/>
              </a:ext>
            </a:extLst>
          </p:cNvPr>
          <p:cNvSpPr>
            <a:spLocks noGrp="1"/>
          </p:cNvSpPr>
          <p:nvPr>
            <p:ph type="title"/>
          </p:nvPr>
        </p:nvSpPr>
        <p:spPr/>
        <p:txBody>
          <a:bodyPr/>
          <a:lstStyle/>
          <a:p>
            <a:r>
              <a:rPr lang="fr-FR" sz="4400" dirty="0">
                <a:solidFill>
                  <a:srgbClr val="FFC000"/>
                </a:solidFill>
              </a:rPr>
              <a:t>Inclusion du numérique dans les soins et relation thérapeutique </a:t>
            </a:r>
            <a:endParaRPr lang="fr-FR" dirty="0"/>
          </a:p>
        </p:txBody>
      </p:sp>
      <p:sp>
        <p:nvSpPr>
          <p:cNvPr id="3" name="Espace réservé du contenu 2">
            <a:extLst>
              <a:ext uri="{FF2B5EF4-FFF2-40B4-BE49-F238E27FC236}">
                <a16:creationId xmlns:a16="http://schemas.microsoft.com/office/drawing/2014/main" id="{EBBA4F60-2763-A664-47AF-EEB5C7CCE1FE}"/>
              </a:ext>
            </a:extLst>
          </p:cNvPr>
          <p:cNvSpPr>
            <a:spLocks noGrp="1"/>
          </p:cNvSpPr>
          <p:nvPr>
            <p:ph idx="1"/>
          </p:nvPr>
        </p:nvSpPr>
        <p:spPr/>
        <p:txBody>
          <a:bodyPr/>
          <a:lstStyle/>
          <a:p>
            <a:endParaRPr lang="fr-FR" dirty="0"/>
          </a:p>
          <a:p>
            <a:r>
              <a:rPr lang="fr-FR" dirty="0"/>
              <a:t>Conclusion : </a:t>
            </a:r>
          </a:p>
          <a:p>
            <a:endParaRPr lang="fr-FR" dirty="0"/>
          </a:p>
          <a:p>
            <a:pPr marL="0" indent="0">
              <a:buNone/>
            </a:pPr>
            <a:r>
              <a:rPr lang="fr-FR" dirty="0"/>
              <a:t>La relation thérapeutique est indispensable dans cette remédiation pour :</a:t>
            </a:r>
          </a:p>
          <a:p>
            <a:pPr>
              <a:buFontTx/>
              <a:buChar char="-"/>
            </a:pPr>
            <a:r>
              <a:rPr lang="fr-FR" dirty="0"/>
              <a:t>soutenir la motivation</a:t>
            </a:r>
          </a:p>
          <a:p>
            <a:pPr>
              <a:buFontTx/>
              <a:buChar char="-"/>
            </a:pPr>
            <a:r>
              <a:rPr lang="fr-FR" dirty="0"/>
              <a:t>l’autonomie </a:t>
            </a:r>
          </a:p>
          <a:p>
            <a:pPr>
              <a:buFontTx/>
              <a:buChar char="-"/>
            </a:pPr>
            <a:r>
              <a:rPr lang="fr-FR" dirty="0"/>
              <a:t>développer les compétences métacognitives</a:t>
            </a:r>
          </a:p>
        </p:txBody>
      </p:sp>
    </p:spTree>
    <p:extLst>
      <p:ext uri="{BB962C8B-B14F-4D97-AF65-F5344CB8AC3E}">
        <p14:creationId xmlns:p14="http://schemas.microsoft.com/office/powerpoint/2010/main" val="1530582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1452418-FD40-46EB-2984-C6F0DB012B60}"/>
              </a:ext>
            </a:extLst>
          </p:cNvPr>
          <p:cNvSpPr>
            <a:spLocks noGrp="1"/>
          </p:cNvSpPr>
          <p:nvPr>
            <p:ph type="title"/>
          </p:nvPr>
        </p:nvSpPr>
        <p:spPr/>
        <p:txBody>
          <a:bodyPr/>
          <a:lstStyle/>
          <a:p>
            <a:r>
              <a:rPr lang="fr-FR" b="1" dirty="0">
                <a:solidFill>
                  <a:srgbClr val="FFC000"/>
                </a:solidFill>
              </a:rPr>
              <a:t>III. Application de la RC chez les jeunes Hikikomori</a:t>
            </a:r>
          </a:p>
        </p:txBody>
      </p:sp>
      <p:sp>
        <p:nvSpPr>
          <p:cNvPr id="5" name="Espace réservé du texte 4">
            <a:extLst>
              <a:ext uri="{FF2B5EF4-FFF2-40B4-BE49-F238E27FC236}">
                <a16:creationId xmlns:a16="http://schemas.microsoft.com/office/drawing/2014/main" id="{A57F9EAC-E648-058A-17B9-8B7E1A84B0F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97114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6CF5E-4945-B9DA-7D1B-1B4DCBABA58B}"/>
              </a:ext>
            </a:extLst>
          </p:cNvPr>
          <p:cNvSpPr>
            <a:spLocks noGrp="1"/>
          </p:cNvSpPr>
          <p:nvPr>
            <p:ph type="title"/>
          </p:nvPr>
        </p:nvSpPr>
        <p:spPr/>
        <p:txBody>
          <a:bodyPr/>
          <a:lstStyle/>
          <a:p>
            <a:r>
              <a:rPr lang="fr-FR" dirty="0">
                <a:solidFill>
                  <a:srgbClr val="FFC000"/>
                </a:solidFill>
              </a:rPr>
              <a:t>Application de la RC chez les jeunes Hikikomori</a:t>
            </a:r>
            <a:endParaRPr lang="fr-FR" dirty="0"/>
          </a:p>
        </p:txBody>
      </p:sp>
      <p:sp>
        <p:nvSpPr>
          <p:cNvPr id="3" name="Espace réservé du contenu 2">
            <a:extLst>
              <a:ext uri="{FF2B5EF4-FFF2-40B4-BE49-F238E27FC236}">
                <a16:creationId xmlns:a16="http://schemas.microsoft.com/office/drawing/2014/main" id="{F91396AF-1609-377C-AAFE-08EAC07EE9A7}"/>
              </a:ext>
            </a:extLst>
          </p:cNvPr>
          <p:cNvSpPr>
            <a:spLocks noGrp="1"/>
          </p:cNvSpPr>
          <p:nvPr>
            <p:ph idx="1"/>
          </p:nvPr>
        </p:nvSpPr>
        <p:spPr/>
        <p:txBody>
          <a:bodyPr>
            <a:normAutofit fontScale="92500" lnSpcReduction="20000"/>
          </a:bodyPr>
          <a:lstStyle/>
          <a:p>
            <a:r>
              <a:rPr lang="fr-FR" dirty="0">
                <a:solidFill>
                  <a:srgbClr val="FFC000"/>
                </a:solidFill>
              </a:rPr>
              <a:t>1. Les jeunes Hikikomori</a:t>
            </a:r>
            <a:endParaRPr lang="fr-FR" dirty="0"/>
          </a:p>
          <a:p>
            <a:pPr>
              <a:buFontTx/>
              <a:buChar char="-"/>
            </a:pPr>
            <a:r>
              <a:rPr lang="fr-FR" dirty="0"/>
              <a:t>Retrait social pathologique ou isolement social dont la caractéristique essentielle est l’isolement physique à domicile. </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sym typeface="Symbol" pitchFamily="2" charset="2"/>
              </a:rPr>
              <a:t> </a:t>
            </a:r>
            <a:r>
              <a:rPr lang="fr-FR" dirty="0"/>
              <a:t>6 mois. </a:t>
            </a:r>
          </a:p>
          <a:p>
            <a:pPr>
              <a:buFont typeface="Symbol" pitchFamily="2" charset="2"/>
              <a:buChar char="Þ"/>
            </a:pPr>
            <a:r>
              <a:rPr lang="fr-FR" dirty="0"/>
              <a:t>Contradiction entre </a:t>
            </a:r>
            <a:r>
              <a:rPr lang="fr-FR" dirty="0">
                <a:solidFill>
                  <a:srgbClr val="FFC000"/>
                </a:solidFill>
              </a:rPr>
              <a:t>retrait, isolement </a:t>
            </a:r>
            <a:r>
              <a:rPr lang="fr-FR" dirty="0"/>
              <a:t> </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sym typeface="Symbol" pitchFamily="2" charset="2"/>
              </a:rPr>
              <a:t> </a:t>
            </a:r>
            <a:r>
              <a:rPr lang="fr-FR" dirty="0">
                <a:solidFill>
                  <a:srgbClr val="FFC000"/>
                </a:solidFill>
              </a:rPr>
              <a:t>dépendance, manque d’autonomie </a:t>
            </a:r>
          </a:p>
          <a:p>
            <a:pPr marL="0" indent="0">
              <a:buNone/>
            </a:pPr>
            <a:endParaRPr lang="fr-FR" dirty="0"/>
          </a:p>
          <a:p>
            <a:pPr>
              <a:buFontTx/>
              <a:buChar char="-"/>
            </a:pPr>
            <a:r>
              <a:rPr lang="fr-FR" dirty="0">
                <a:solidFill>
                  <a:srgbClr val="FFC000"/>
                </a:solidFill>
              </a:rPr>
              <a:t>Plaintes cognitives</a:t>
            </a:r>
            <a:r>
              <a:rPr lang="fr-FR" dirty="0"/>
              <a:t> formulées par plusieurs jeunes (mnésiques, attentionnelles, planification) : difficultés pour se concentrer longtemps, se souvenir du passé, </a:t>
            </a:r>
            <a:r>
              <a:rPr lang="fr-FR" dirty="0" err="1"/>
              <a:t>etc</a:t>
            </a:r>
            <a:r>
              <a:rPr lang="fr-FR" dirty="0"/>
              <a:t> </a:t>
            </a:r>
          </a:p>
          <a:p>
            <a:pPr>
              <a:buFontTx/>
              <a:buChar char="-"/>
            </a:pPr>
            <a:endParaRPr lang="fr-FR" dirty="0"/>
          </a:p>
          <a:p>
            <a:pPr>
              <a:buFontTx/>
              <a:buChar char="-"/>
            </a:pPr>
            <a:r>
              <a:rPr lang="fr-FR" dirty="0"/>
              <a:t>Difficulté à s’adapter au changement </a:t>
            </a:r>
            <a:r>
              <a:rPr lang="fr-FR" i="1" dirty="0"/>
              <a:t>/ </a:t>
            </a:r>
            <a:r>
              <a:rPr lang="fr-FR" dirty="0">
                <a:solidFill>
                  <a:srgbClr val="FFC000"/>
                </a:solidFill>
              </a:rPr>
              <a:t>flexibilité cognitive </a:t>
            </a:r>
            <a:r>
              <a:rPr lang="fr-FR" dirty="0"/>
              <a:t>(Agathe </a:t>
            </a:r>
            <a:r>
              <a:rPr lang="fr-FR" dirty="0" err="1"/>
              <a:t>Lequinio</a:t>
            </a:r>
            <a:r>
              <a:rPr lang="fr-FR" dirty="0"/>
              <a:t>, juin 2024)</a:t>
            </a:r>
          </a:p>
          <a:p>
            <a:pPr marL="0" indent="0">
              <a:buNone/>
            </a:pPr>
            <a:endParaRPr lang="fr-FR" dirty="0"/>
          </a:p>
          <a:p>
            <a:pPr>
              <a:buFontTx/>
              <a:buChar char="-"/>
            </a:pPr>
            <a:r>
              <a:rPr lang="fr-FR" dirty="0"/>
              <a:t>Isolement social : peut avoir un impact sur la mémoire, la façon de traiter les informations, le langage, </a:t>
            </a:r>
            <a:r>
              <a:rPr lang="fr-FR" dirty="0" err="1"/>
              <a:t>etc</a:t>
            </a:r>
            <a:r>
              <a:rPr lang="fr-FR" dirty="0"/>
              <a:t> (Covid, personnes âgées)</a:t>
            </a:r>
          </a:p>
          <a:p>
            <a:pPr>
              <a:buFontTx/>
              <a:buChar char="-"/>
            </a:pPr>
            <a:endParaRPr lang="fr-FR" dirty="0"/>
          </a:p>
          <a:p>
            <a:endParaRPr lang="fr-FR" dirty="0"/>
          </a:p>
        </p:txBody>
      </p:sp>
    </p:spTree>
    <p:extLst>
      <p:ext uri="{BB962C8B-B14F-4D97-AF65-F5344CB8AC3E}">
        <p14:creationId xmlns:p14="http://schemas.microsoft.com/office/powerpoint/2010/main" val="2332812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511E4-5EB6-CC6A-EFB4-FEBC097FB15E}"/>
              </a:ext>
            </a:extLst>
          </p:cNvPr>
          <p:cNvSpPr>
            <a:spLocks noGrp="1"/>
          </p:cNvSpPr>
          <p:nvPr>
            <p:ph type="title"/>
          </p:nvPr>
        </p:nvSpPr>
        <p:spPr/>
        <p:txBody>
          <a:bodyPr/>
          <a:lstStyle/>
          <a:p>
            <a:r>
              <a:rPr lang="fr-FR" dirty="0">
                <a:solidFill>
                  <a:srgbClr val="FFC000"/>
                </a:solidFill>
              </a:rPr>
              <a:t>Application de la RC chez les jeunes Hikikomori</a:t>
            </a:r>
          </a:p>
        </p:txBody>
      </p:sp>
      <p:sp>
        <p:nvSpPr>
          <p:cNvPr id="3" name="Espace réservé du contenu 2">
            <a:extLst>
              <a:ext uri="{FF2B5EF4-FFF2-40B4-BE49-F238E27FC236}">
                <a16:creationId xmlns:a16="http://schemas.microsoft.com/office/drawing/2014/main" id="{5D33F58F-2837-9A27-EC77-812A21062184}"/>
              </a:ext>
            </a:extLst>
          </p:cNvPr>
          <p:cNvSpPr>
            <a:spLocks noGrp="1"/>
          </p:cNvSpPr>
          <p:nvPr>
            <p:ph idx="1"/>
          </p:nvPr>
        </p:nvSpPr>
        <p:spPr/>
        <p:txBody>
          <a:bodyPr>
            <a:normAutofit lnSpcReduction="10000"/>
          </a:bodyPr>
          <a:lstStyle/>
          <a:p>
            <a:r>
              <a:rPr lang="fr-FR" dirty="0">
                <a:solidFill>
                  <a:srgbClr val="FFC000"/>
                </a:solidFill>
              </a:rPr>
              <a:t>2. Déroulement des séances :</a:t>
            </a:r>
          </a:p>
          <a:p>
            <a:pPr marL="0" indent="0">
              <a:buNone/>
            </a:pPr>
            <a:r>
              <a:rPr lang="fr-FR" sz="2000" dirty="0">
                <a:effectLst/>
                <a:latin typeface="Times New Roman" panose="02020603050405020304" pitchFamily="18" charset="0"/>
                <a:ea typeface="Aptos" panose="020B0004020202020204" pitchFamily="34" charset="0"/>
              </a:rPr>
              <a:t>	</a:t>
            </a:r>
            <a:endParaRPr lang="fr-FR" dirty="0"/>
          </a:p>
          <a:p>
            <a:pPr>
              <a:buFontTx/>
              <a:buChar char="-"/>
            </a:pPr>
            <a:r>
              <a:rPr lang="fr-FR" dirty="0">
                <a:ea typeface="Aptos" panose="020B0004020202020204" pitchFamily="34" charset="0"/>
              </a:rPr>
              <a:t>Plateforme d’entrainement cognitif </a:t>
            </a:r>
            <a:r>
              <a:rPr lang="fr-FR" dirty="0" err="1">
                <a:ea typeface="Aptos" panose="020B0004020202020204" pitchFamily="34" charset="0"/>
              </a:rPr>
              <a:t>Happyneuron</a:t>
            </a:r>
            <a:r>
              <a:rPr lang="fr-FR" dirty="0">
                <a:ea typeface="Aptos" panose="020B0004020202020204" pitchFamily="34" charset="0"/>
              </a:rPr>
              <a:t> (logiciel développé par le CNRS et la société Scientific Brain Training). </a:t>
            </a:r>
          </a:p>
          <a:p>
            <a:pPr marL="0" indent="0">
              <a:buNone/>
            </a:pPr>
            <a:r>
              <a:rPr lang="fr-FR" dirty="0"/>
              <a:t> </a:t>
            </a:r>
          </a:p>
          <a:p>
            <a:pPr>
              <a:buFontTx/>
              <a:buChar char="-"/>
            </a:pPr>
            <a:r>
              <a:rPr lang="fr-FR" dirty="0"/>
              <a:t>RC à distance: au domicile. 2-3 fois par semaine pendant au moins 16 semaines (rappels par mail). Séances de minimum 20 minutes. </a:t>
            </a:r>
          </a:p>
          <a:p>
            <a:pPr marL="0" indent="0">
              <a:buNone/>
            </a:pPr>
            <a:r>
              <a:rPr lang="fr-FR" dirty="0"/>
              <a:t> </a:t>
            </a:r>
          </a:p>
          <a:p>
            <a:pPr>
              <a:buFontTx/>
              <a:buChar char="-"/>
            </a:pPr>
            <a:r>
              <a:rPr lang="fr-FR" dirty="0"/>
              <a:t>Consultations (cabinet) : thérapie et RCAO</a:t>
            </a:r>
          </a:p>
          <a:p>
            <a:pPr marL="0" indent="0">
              <a:buNone/>
            </a:pPr>
            <a:r>
              <a:rPr lang="fr-FR" dirty="0"/>
              <a:t>guider le jeune dans la mise en place de stratégies, </a:t>
            </a:r>
            <a:r>
              <a:rPr lang="fr-FR" dirty="0" err="1"/>
              <a:t>auto-observation</a:t>
            </a:r>
            <a:r>
              <a:rPr lang="fr-FR" dirty="0"/>
              <a:t>, identifier les émotions sur ses processus cognitifs…</a:t>
            </a:r>
          </a:p>
          <a:p>
            <a:pPr marL="0" indent="0">
              <a:buNone/>
            </a:pPr>
            <a:endParaRPr lang="fr-FR" dirty="0"/>
          </a:p>
        </p:txBody>
      </p:sp>
    </p:spTree>
    <p:extLst>
      <p:ext uri="{BB962C8B-B14F-4D97-AF65-F5344CB8AC3E}">
        <p14:creationId xmlns:p14="http://schemas.microsoft.com/office/powerpoint/2010/main" val="2094632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72C30A-215B-4D4B-6A40-5141859A7D1F}"/>
              </a:ext>
            </a:extLst>
          </p:cNvPr>
          <p:cNvSpPr>
            <a:spLocks noGrp="1"/>
          </p:cNvSpPr>
          <p:nvPr>
            <p:ph type="title"/>
          </p:nvPr>
        </p:nvSpPr>
        <p:spPr/>
        <p:txBody>
          <a:bodyPr/>
          <a:lstStyle/>
          <a:p>
            <a:r>
              <a:rPr lang="fr-FR" sz="2000" dirty="0">
                <a:solidFill>
                  <a:srgbClr val="FFC000"/>
                </a:solidFill>
                <a:latin typeface="Times New Roman" panose="02020603050405020304" pitchFamily="18" charset="0"/>
                <a:cs typeface="Times New Roman" panose="02020603050405020304" pitchFamily="18" charset="0"/>
              </a:rPr>
              <a:t>Difficulté croissante </a:t>
            </a:r>
            <a:r>
              <a:rPr lang="fr-FR" sz="2000" dirty="0">
                <a:latin typeface="Times New Roman" panose="02020603050405020304" pitchFamily="18" charset="0"/>
                <a:cs typeface="Times New Roman" panose="02020603050405020304" pitchFamily="18" charset="0"/>
              </a:rPr>
              <a:t>(accessibles au début afin de ne pas mettre la personne en échec; messages encourageants). </a:t>
            </a:r>
            <a:br>
              <a:rPr lang="fr-FR" sz="2000" dirty="0">
                <a:latin typeface="Times New Roman" panose="02020603050405020304" pitchFamily="18" charset="0"/>
                <a:cs typeface="Times New Roman" panose="02020603050405020304" pitchFamily="18" charset="0"/>
              </a:rPr>
            </a:br>
            <a:r>
              <a:rPr lang="fr-FR" sz="2000" dirty="0">
                <a:solidFill>
                  <a:srgbClr val="FFC000"/>
                </a:solidFill>
                <a:latin typeface="Times New Roman" panose="02020603050405020304" pitchFamily="18" charset="0"/>
                <a:cs typeface="Times New Roman" panose="02020603050405020304" pitchFamily="18" charset="0"/>
              </a:rPr>
              <a:t>Ajustable</a:t>
            </a:r>
            <a:r>
              <a:rPr lang="fr-FR" sz="2000" dirty="0">
                <a:latin typeface="Times New Roman" panose="02020603050405020304" pitchFamily="18" charset="0"/>
                <a:cs typeface="Times New Roman" panose="02020603050405020304" pitchFamily="18" charset="0"/>
              </a:rPr>
              <a:t> au niveau de l’utilisateur, avec un feedback précis et immédiat. </a:t>
            </a:r>
            <a:r>
              <a:rPr lang="fr-FR" sz="2000" dirty="0">
                <a:solidFill>
                  <a:srgbClr val="FFC000"/>
                </a:solidFill>
                <a:cs typeface="Times New Roman" panose="02020603050405020304" pitchFamily="18" charset="0"/>
              </a:rPr>
              <a:t>À</a:t>
            </a:r>
            <a:r>
              <a:rPr lang="fr-FR" sz="2000" dirty="0">
                <a:solidFill>
                  <a:srgbClr val="FFC000"/>
                </a:solidFill>
                <a:latin typeface="Times New Roman" panose="02020603050405020304" pitchFamily="18" charset="0"/>
                <a:cs typeface="Times New Roman" panose="02020603050405020304" pitchFamily="18" charset="0"/>
              </a:rPr>
              <a:t> son rythme</a:t>
            </a:r>
            <a:r>
              <a:rPr lang="fr-FR" sz="2000" dirty="0">
                <a:latin typeface="Times New Roman" panose="02020603050405020304" pitchFamily="18" charset="0"/>
                <a:cs typeface="Times New Roman" panose="02020603050405020304" pitchFamily="18" charset="0"/>
              </a:rPr>
              <a:t>.</a:t>
            </a: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Thérapeute reste attentif à son comportement (</a:t>
            </a:r>
            <a:r>
              <a:rPr lang="fr-FR" sz="2000" dirty="0">
                <a:cs typeface="Times New Roman" panose="02020603050405020304" pitchFamily="18" charset="0"/>
              </a:rPr>
              <a:t>motivation, impulsivité, mise en échec…)</a:t>
            </a:r>
            <a:br>
              <a:rPr lang="fr-FR" sz="2000" dirty="0">
                <a:latin typeface="Times New Roman" panose="02020603050405020304" pitchFamily="18" charset="0"/>
                <a:cs typeface="Times New Roman" panose="02020603050405020304" pitchFamily="18" charset="0"/>
              </a:rPr>
            </a:br>
            <a:endParaRPr lang="fr-FR" sz="2000" dirty="0"/>
          </a:p>
        </p:txBody>
      </p:sp>
      <p:pic>
        <p:nvPicPr>
          <p:cNvPr id="5" name="Espace réservé du contenu 4" descr="Une image contenant texte, Police, Site web, capture d’écran&#10;&#10;Description générée automatiquement">
            <a:extLst>
              <a:ext uri="{FF2B5EF4-FFF2-40B4-BE49-F238E27FC236}">
                <a16:creationId xmlns:a16="http://schemas.microsoft.com/office/drawing/2014/main" id="{873B8027-1F41-9FEA-F2ED-AE5BD161CC78}"/>
              </a:ext>
            </a:extLst>
          </p:cNvPr>
          <p:cNvPicPr>
            <a:picLocks noGrp="1" noChangeAspect="1"/>
          </p:cNvPicPr>
          <p:nvPr>
            <p:ph idx="1"/>
          </p:nvPr>
        </p:nvPicPr>
        <p:blipFill>
          <a:blip r:embed="rId3"/>
          <a:stretch>
            <a:fillRect/>
          </a:stretch>
        </p:blipFill>
        <p:spPr>
          <a:xfrm>
            <a:off x="1103313" y="2349975"/>
            <a:ext cx="8947150" cy="3601088"/>
          </a:xfrm>
        </p:spPr>
      </p:pic>
    </p:spTree>
    <p:extLst>
      <p:ext uri="{BB962C8B-B14F-4D97-AF65-F5344CB8AC3E}">
        <p14:creationId xmlns:p14="http://schemas.microsoft.com/office/powerpoint/2010/main" val="919739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41BC67A-D2A9-A3BC-A380-E3B6267A2291}"/>
              </a:ext>
            </a:extLst>
          </p:cNvPr>
          <p:cNvSpPr>
            <a:spLocks noGrp="1"/>
          </p:cNvSpPr>
          <p:nvPr>
            <p:ph type="title"/>
          </p:nvPr>
        </p:nvSpPr>
        <p:spPr/>
        <p:txBody>
          <a:bodyPr/>
          <a:lstStyle/>
          <a:p>
            <a:r>
              <a:rPr lang="fr-FR" b="1" dirty="0">
                <a:solidFill>
                  <a:srgbClr val="FFC000"/>
                </a:solidFill>
              </a:rPr>
              <a:t>I. Définition et postulats théoriques</a:t>
            </a:r>
          </a:p>
        </p:txBody>
      </p:sp>
      <p:sp>
        <p:nvSpPr>
          <p:cNvPr id="5" name="Espace réservé du texte 4">
            <a:extLst>
              <a:ext uri="{FF2B5EF4-FFF2-40B4-BE49-F238E27FC236}">
                <a16:creationId xmlns:a16="http://schemas.microsoft.com/office/drawing/2014/main" id="{F1232D4C-1C26-6DB9-7F2A-D9B3553FA0F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552055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2494DB-5E0B-FB9C-9FBB-4B7F40067C4B}"/>
              </a:ext>
            </a:extLst>
          </p:cNvPr>
          <p:cNvSpPr>
            <a:spLocks noGrp="1"/>
          </p:cNvSpPr>
          <p:nvPr>
            <p:ph type="title"/>
          </p:nvPr>
        </p:nvSpPr>
        <p:spPr/>
        <p:txBody>
          <a:bodyPr/>
          <a:lstStyle/>
          <a:p>
            <a:r>
              <a:rPr lang="fr-FR" sz="2000" dirty="0"/>
              <a:t> « Mots où êtes-vous ? » : mémoire verbale</a:t>
            </a:r>
            <a:br>
              <a:rPr lang="fr-FR" dirty="0"/>
            </a:br>
            <a:endParaRPr lang="fr-FR" dirty="0"/>
          </a:p>
        </p:txBody>
      </p:sp>
      <p:pic>
        <p:nvPicPr>
          <p:cNvPr id="5" name="Espace réservé du contenu 4" descr="Une image contenant texte, capture d’écran, Rectangle, conception&#10;&#10;Description générée automatiquement">
            <a:extLst>
              <a:ext uri="{FF2B5EF4-FFF2-40B4-BE49-F238E27FC236}">
                <a16:creationId xmlns:a16="http://schemas.microsoft.com/office/drawing/2014/main" id="{9908C4E6-0A28-675E-32B0-AADAD182164B}"/>
              </a:ext>
            </a:extLst>
          </p:cNvPr>
          <p:cNvPicPr>
            <a:picLocks noGrp="1" noChangeAspect="1"/>
          </p:cNvPicPr>
          <p:nvPr>
            <p:ph idx="1"/>
          </p:nvPr>
        </p:nvPicPr>
        <p:blipFill>
          <a:blip r:embed="rId3"/>
          <a:stretch>
            <a:fillRect/>
          </a:stretch>
        </p:blipFill>
        <p:spPr>
          <a:xfrm>
            <a:off x="946902" y="1511065"/>
            <a:ext cx="6031816" cy="2423262"/>
          </a:xfrm>
        </p:spPr>
      </p:pic>
      <p:pic>
        <p:nvPicPr>
          <p:cNvPr id="7" name="Image 6" descr="Une image contenant texte, capture d’écran, Rectangle, logiciel&#10;&#10;Description générée automatiquement">
            <a:extLst>
              <a:ext uri="{FF2B5EF4-FFF2-40B4-BE49-F238E27FC236}">
                <a16:creationId xmlns:a16="http://schemas.microsoft.com/office/drawing/2014/main" id="{5876175F-CFE9-3D86-1C8C-1858737C0947}"/>
              </a:ext>
            </a:extLst>
          </p:cNvPr>
          <p:cNvPicPr>
            <a:picLocks noChangeAspect="1"/>
          </p:cNvPicPr>
          <p:nvPr/>
        </p:nvPicPr>
        <p:blipFill>
          <a:blip r:embed="rId4"/>
          <a:stretch>
            <a:fillRect/>
          </a:stretch>
        </p:blipFill>
        <p:spPr>
          <a:xfrm>
            <a:off x="6316579" y="4276320"/>
            <a:ext cx="5450305" cy="2265196"/>
          </a:xfrm>
          <a:prstGeom prst="rect">
            <a:avLst/>
          </a:prstGeom>
        </p:spPr>
      </p:pic>
    </p:spTree>
    <p:extLst>
      <p:ext uri="{BB962C8B-B14F-4D97-AF65-F5344CB8AC3E}">
        <p14:creationId xmlns:p14="http://schemas.microsoft.com/office/powerpoint/2010/main" val="3496746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56CB9E-FE92-BDFA-7136-BDEF472E4C33}"/>
              </a:ext>
            </a:extLst>
          </p:cNvPr>
          <p:cNvSpPr>
            <a:spLocks noGrp="1"/>
          </p:cNvSpPr>
          <p:nvPr>
            <p:ph type="title"/>
          </p:nvPr>
        </p:nvSpPr>
        <p:spPr/>
        <p:txBody>
          <a:bodyPr/>
          <a:lstStyle/>
          <a:p>
            <a:br>
              <a:rPr lang="fr-FR" sz="2000" dirty="0"/>
            </a:br>
            <a:br>
              <a:rPr lang="fr-FR" sz="2000" dirty="0"/>
            </a:br>
            <a:r>
              <a:rPr lang="fr-FR" sz="2000" dirty="0"/>
              <a:t>« On se connait ? » : mémoire des visages </a:t>
            </a:r>
            <a:br>
              <a:rPr lang="fr-FR" dirty="0"/>
            </a:br>
            <a:endParaRPr lang="fr-FR" dirty="0">
              <a:solidFill>
                <a:srgbClr val="FFC000"/>
              </a:solidFill>
            </a:endParaRPr>
          </a:p>
        </p:txBody>
      </p:sp>
      <p:sp>
        <p:nvSpPr>
          <p:cNvPr id="3" name="Espace réservé du contenu 2">
            <a:extLst>
              <a:ext uri="{FF2B5EF4-FFF2-40B4-BE49-F238E27FC236}">
                <a16:creationId xmlns:a16="http://schemas.microsoft.com/office/drawing/2014/main" id="{86B2EBAA-1A81-6F88-25EA-3DCC5F57FE5D}"/>
              </a:ext>
            </a:extLst>
          </p:cNvPr>
          <p:cNvSpPr>
            <a:spLocks noGrp="1"/>
          </p:cNvSpPr>
          <p:nvPr>
            <p:ph idx="1"/>
          </p:nvPr>
        </p:nvSpPr>
        <p:spPr/>
        <p:txBody>
          <a:bodyPr/>
          <a:lstStyle/>
          <a:p>
            <a:endParaRPr lang="fr-FR" dirty="0"/>
          </a:p>
        </p:txBody>
      </p:sp>
      <p:pic>
        <p:nvPicPr>
          <p:cNvPr id="5" name="Image 4" descr="Une image contenant capture d’écran, texte, Visage humain, Logiciel multimédia&#10;&#10;Description générée automatiquement">
            <a:extLst>
              <a:ext uri="{FF2B5EF4-FFF2-40B4-BE49-F238E27FC236}">
                <a16:creationId xmlns:a16="http://schemas.microsoft.com/office/drawing/2014/main" id="{8C12F6BE-F1A6-E65F-A70A-28BD7F03A868}"/>
              </a:ext>
            </a:extLst>
          </p:cNvPr>
          <p:cNvPicPr>
            <a:picLocks noChangeAspect="1"/>
          </p:cNvPicPr>
          <p:nvPr/>
        </p:nvPicPr>
        <p:blipFill>
          <a:blip r:embed="rId3"/>
          <a:stretch>
            <a:fillRect/>
          </a:stretch>
        </p:blipFill>
        <p:spPr>
          <a:xfrm>
            <a:off x="2277453" y="2703217"/>
            <a:ext cx="7772400" cy="3162562"/>
          </a:xfrm>
          <a:prstGeom prst="rect">
            <a:avLst/>
          </a:prstGeom>
        </p:spPr>
      </p:pic>
    </p:spTree>
    <p:extLst>
      <p:ext uri="{BB962C8B-B14F-4D97-AF65-F5344CB8AC3E}">
        <p14:creationId xmlns:p14="http://schemas.microsoft.com/office/powerpoint/2010/main" val="30917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42ABC-97F3-0AAD-B7E1-DC5DBAE6BA31}"/>
              </a:ext>
            </a:extLst>
          </p:cNvPr>
          <p:cNvSpPr>
            <a:spLocks noGrp="1"/>
          </p:cNvSpPr>
          <p:nvPr>
            <p:ph type="title"/>
          </p:nvPr>
        </p:nvSpPr>
        <p:spPr/>
        <p:txBody>
          <a:bodyPr/>
          <a:lstStyle/>
          <a:p>
            <a:br>
              <a:rPr lang="fr-FR" sz="2000" dirty="0"/>
            </a:br>
            <a:br>
              <a:rPr lang="fr-FR" sz="2000" dirty="0"/>
            </a:br>
            <a:r>
              <a:rPr lang="fr-FR" sz="2000" dirty="0"/>
              <a:t>« Videz votre sac »  </a:t>
            </a:r>
          </a:p>
        </p:txBody>
      </p:sp>
      <p:pic>
        <p:nvPicPr>
          <p:cNvPr id="9" name="Espace réservé du contenu 8" descr="Une image contenant texte, capture d’écran, rose, Police&#10;&#10;Description générée automatiquement">
            <a:extLst>
              <a:ext uri="{FF2B5EF4-FFF2-40B4-BE49-F238E27FC236}">
                <a16:creationId xmlns:a16="http://schemas.microsoft.com/office/drawing/2014/main" id="{DC8054E4-7D98-645D-3FF3-627F7889A998}"/>
              </a:ext>
            </a:extLst>
          </p:cNvPr>
          <p:cNvPicPr>
            <a:picLocks noGrp="1" noChangeAspect="1"/>
          </p:cNvPicPr>
          <p:nvPr>
            <p:ph idx="1"/>
          </p:nvPr>
        </p:nvPicPr>
        <p:blipFill>
          <a:blip r:embed="rId3"/>
          <a:stretch>
            <a:fillRect/>
          </a:stretch>
        </p:blipFill>
        <p:spPr>
          <a:xfrm>
            <a:off x="1195677" y="1853248"/>
            <a:ext cx="9564687" cy="3769680"/>
          </a:xfrm>
        </p:spPr>
      </p:pic>
    </p:spTree>
    <p:extLst>
      <p:ext uri="{BB962C8B-B14F-4D97-AF65-F5344CB8AC3E}">
        <p14:creationId xmlns:p14="http://schemas.microsoft.com/office/powerpoint/2010/main" val="2908695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BD6F43-151A-74FA-4B87-7F5B2A2123E1}"/>
              </a:ext>
            </a:extLst>
          </p:cNvPr>
          <p:cNvSpPr>
            <a:spLocks noGrp="1"/>
          </p:cNvSpPr>
          <p:nvPr>
            <p:ph type="title"/>
          </p:nvPr>
        </p:nvSpPr>
        <p:spPr/>
        <p:txBody>
          <a:bodyPr/>
          <a:lstStyle/>
          <a:p>
            <a:br>
              <a:rPr lang="fr-FR" sz="2000" dirty="0">
                <a:latin typeface="Times New Roman" panose="02020603050405020304" pitchFamily="18" charset="0"/>
                <a:cs typeface="Times New Roman" panose="02020603050405020304" pitchFamily="18" charset="0"/>
              </a:rPr>
            </a:br>
            <a:br>
              <a:rPr lang="fr-FR" sz="2000"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 Tour de Hanoi » </a:t>
            </a:r>
            <a:r>
              <a:rPr lang="fr-FR" sz="2000" dirty="0">
                <a:cs typeface="Times New Roman" panose="02020603050405020304" pitchFamily="18" charset="0"/>
              </a:rPr>
              <a:t>: planification</a:t>
            </a:r>
            <a:endParaRPr lang="fr-FR" sz="2000" dirty="0"/>
          </a:p>
        </p:txBody>
      </p:sp>
      <p:pic>
        <p:nvPicPr>
          <p:cNvPr id="5" name="Espace réservé du contenu 4" descr="Une image contenant capture d’écran, texte&#10;&#10;Description générée automatiquement">
            <a:extLst>
              <a:ext uri="{FF2B5EF4-FFF2-40B4-BE49-F238E27FC236}">
                <a16:creationId xmlns:a16="http://schemas.microsoft.com/office/drawing/2014/main" id="{1602DE5F-DE91-C8CA-DF40-8D843D50D53B}"/>
              </a:ext>
            </a:extLst>
          </p:cNvPr>
          <p:cNvPicPr>
            <a:picLocks noGrp="1" noChangeAspect="1"/>
          </p:cNvPicPr>
          <p:nvPr>
            <p:ph idx="1"/>
          </p:nvPr>
        </p:nvPicPr>
        <p:blipFill>
          <a:blip r:embed="rId3"/>
          <a:stretch>
            <a:fillRect/>
          </a:stretch>
        </p:blipFill>
        <p:spPr>
          <a:xfrm>
            <a:off x="1103313" y="2344313"/>
            <a:ext cx="8947150" cy="3612411"/>
          </a:xfrm>
        </p:spPr>
      </p:pic>
    </p:spTree>
    <p:extLst>
      <p:ext uri="{BB962C8B-B14F-4D97-AF65-F5344CB8AC3E}">
        <p14:creationId xmlns:p14="http://schemas.microsoft.com/office/powerpoint/2010/main" val="3369567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C06FB-9F9F-FE56-B9DB-C4AB3C07B8AA}"/>
              </a:ext>
            </a:extLst>
          </p:cNvPr>
          <p:cNvSpPr>
            <a:spLocks noGrp="1"/>
          </p:cNvSpPr>
          <p:nvPr>
            <p:ph type="title"/>
          </p:nvPr>
        </p:nvSpPr>
        <p:spPr/>
        <p:txBody>
          <a:bodyPr/>
          <a:lstStyle/>
          <a:p>
            <a:br>
              <a:rPr lang="fr-FR" sz="1800" dirty="0"/>
            </a:br>
            <a:br>
              <a:rPr lang="fr-FR" sz="1800" dirty="0"/>
            </a:br>
            <a:r>
              <a:rPr lang="fr-FR" sz="1800" dirty="0"/>
              <a:t>« Déchiffrement »</a:t>
            </a:r>
          </a:p>
        </p:txBody>
      </p:sp>
      <p:pic>
        <p:nvPicPr>
          <p:cNvPr id="7" name="Image 6" descr="Une image contenant texte, capture d’écran, Police, conception&#10;&#10;Description générée automatiquement">
            <a:extLst>
              <a:ext uri="{FF2B5EF4-FFF2-40B4-BE49-F238E27FC236}">
                <a16:creationId xmlns:a16="http://schemas.microsoft.com/office/drawing/2014/main" id="{2B9A3E8D-18D1-5943-DD4B-B6570B1E0489}"/>
              </a:ext>
            </a:extLst>
          </p:cNvPr>
          <p:cNvPicPr>
            <a:picLocks noChangeAspect="1"/>
          </p:cNvPicPr>
          <p:nvPr/>
        </p:nvPicPr>
        <p:blipFill>
          <a:blip r:embed="rId3"/>
          <a:stretch>
            <a:fillRect/>
          </a:stretch>
        </p:blipFill>
        <p:spPr>
          <a:xfrm>
            <a:off x="918584" y="2021948"/>
            <a:ext cx="10080801" cy="3974897"/>
          </a:xfrm>
          <a:prstGeom prst="rect">
            <a:avLst/>
          </a:prstGeom>
        </p:spPr>
      </p:pic>
      <p:sp>
        <p:nvSpPr>
          <p:cNvPr id="9" name="Espace réservé du contenu 8">
            <a:extLst>
              <a:ext uri="{FF2B5EF4-FFF2-40B4-BE49-F238E27FC236}">
                <a16:creationId xmlns:a16="http://schemas.microsoft.com/office/drawing/2014/main" id="{E152A407-4F6B-E9F6-5D3F-80F0AA0D6D96}"/>
              </a:ext>
            </a:extLst>
          </p:cNvPr>
          <p:cNvSpPr>
            <a:spLocks noGrp="1"/>
          </p:cNvSpPr>
          <p:nvPr>
            <p:ph idx="1"/>
          </p:nvPr>
        </p:nvSpPr>
        <p:spPr>
          <a:xfrm>
            <a:off x="1103312" y="2052918"/>
            <a:ext cx="5740833" cy="4195481"/>
          </a:xfrm>
        </p:spPr>
        <p:txBody>
          <a:bodyPr/>
          <a:lstStyle/>
          <a:p>
            <a:endParaRPr lang="fr-FR" dirty="0"/>
          </a:p>
        </p:txBody>
      </p:sp>
    </p:spTree>
    <p:extLst>
      <p:ext uri="{BB962C8B-B14F-4D97-AF65-F5344CB8AC3E}">
        <p14:creationId xmlns:p14="http://schemas.microsoft.com/office/powerpoint/2010/main" val="3184923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9D55B-282D-DEC2-8995-9873A5BD2C5E}"/>
              </a:ext>
            </a:extLst>
          </p:cNvPr>
          <p:cNvSpPr>
            <a:spLocks noGrp="1"/>
          </p:cNvSpPr>
          <p:nvPr>
            <p:ph type="title"/>
          </p:nvPr>
        </p:nvSpPr>
        <p:spPr/>
        <p:txBody>
          <a:bodyPr/>
          <a:lstStyle/>
          <a:p>
            <a:endParaRPr lang="fr-FR"/>
          </a:p>
        </p:txBody>
      </p:sp>
      <p:pic>
        <p:nvPicPr>
          <p:cNvPr id="4" name="Espace réservé du contenu 3" descr="Une image contenant texte, Police, capture d’écran, conception&#10;&#10;Description générée automatiquement">
            <a:extLst>
              <a:ext uri="{FF2B5EF4-FFF2-40B4-BE49-F238E27FC236}">
                <a16:creationId xmlns:a16="http://schemas.microsoft.com/office/drawing/2014/main" id="{1C0DE4D8-3ED9-5E25-7D8E-A5F921CAECA3}"/>
              </a:ext>
            </a:extLst>
          </p:cNvPr>
          <p:cNvPicPr>
            <a:picLocks noGrp="1" noChangeAspect="1"/>
          </p:cNvPicPr>
          <p:nvPr>
            <p:ph idx="1"/>
          </p:nvPr>
        </p:nvPicPr>
        <p:blipFill>
          <a:blip r:embed="rId2"/>
          <a:stretch>
            <a:fillRect/>
          </a:stretch>
        </p:blipFill>
        <p:spPr>
          <a:xfrm>
            <a:off x="1103313" y="2340057"/>
            <a:ext cx="8947150" cy="3620924"/>
          </a:xfrm>
          <a:prstGeom prst="rect">
            <a:avLst/>
          </a:prstGeom>
        </p:spPr>
      </p:pic>
    </p:spTree>
    <p:extLst>
      <p:ext uri="{BB962C8B-B14F-4D97-AF65-F5344CB8AC3E}">
        <p14:creationId xmlns:p14="http://schemas.microsoft.com/office/powerpoint/2010/main" val="4167523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7B2A26-75B6-62F8-9C04-384463A8B943}"/>
              </a:ext>
            </a:extLst>
          </p:cNvPr>
          <p:cNvSpPr>
            <a:spLocks noGrp="1"/>
          </p:cNvSpPr>
          <p:nvPr>
            <p:ph type="title"/>
          </p:nvPr>
        </p:nvSpPr>
        <p:spPr/>
        <p:txBody>
          <a:bodyPr/>
          <a:lstStyle/>
          <a:p>
            <a:r>
              <a:rPr lang="fr-FR" dirty="0">
                <a:solidFill>
                  <a:srgbClr val="FFC000"/>
                </a:solidFill>
              </a:rPr>
              <a:t>Application de la RC chez les jeunes Hikikomori</a:t>
            </a:r>
          </a:p>
        </p:txBody>
      </p:sp>
      <p:sp>
        <p:nvSpPr>
          <p:cNvPr id="3" name="Espace réservé du contenu 2">
            <a:extLst>
              <a:ext uri="{FF2B5EF4-FFF2-40B4-BE49-F238E27FC236}">
                <a16:creationId xmlns:a16="http://schemas.microsoft.com/office/drawing/2014/main" id="{187C943A-FA1B-04AC-80E9-D3037D2321D8}"/>
              </a:ext>
            </a:extLst>
          </p:cNvPr>
          <p:cNvSpPr>
            <a:spLocks noGrp="1"/>
          </p:cNvSpPr>
          <p:nvPr>
            <p:ph idx="1"/>
          </p:nvPr>
        </p:nvSpPr>
        <p:spPr/>
        <p:txBody>
          <a:bodyPr>
            <a:normAutofit fontScale="92500" lnSpcReduction="20000"/>
          </a:bodyPr>
          <a:lstStyle/>
          <a:p>
            <a:r>
              <a:rPr lang="fr-FR" dirty="0">
                <a:solidFill>
                  <a:srgbClr val="FFC000"/>
                </a:solidFill>
              </a:rPr>
              <a:t>3. Commentaires  </a:t>
            </a:r>
            <a:endParaRPr lang="fr-FR" dirty="0"/>
          </a:p>
          <a:p>
            <a:pPr marL="342900" lvl="0" indent="-342900">
              <a:lnSpc>
                <a:spcPct val="115000"/>
              </a:lnSpc>
              <a:buSzPts val="1000"/>
              <a:buFont typeface="Symbol" pitchFamily="2" charset="2"/>
              <a:buChar char=""/>
              <a:tabLst>
                <a:tab pos="457200" algn="l"/>
              </a:tabLst>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NB, </a:t>
            </a:r>
            <a:r>
              <a:rPr lang="fr-FR" sz="1800" kern="100" dirty="0">
                <a:ea typeface="Aptos" panose="020B0004020202020204" pitchFamily="34" charset="0"/>
                <a:cs typeface="Times New Roman" panose="02020603050405020304" pitchFamily="18" charset="0"/>
              </a:rPr>
              <a:t>31 ans</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 novembre 2022 </a:t>
            </a:r>
          </a:p>
          <a:p>
            <a:pPr marL="0" lvl="0" indent="0">
              <a:lnSpc>
                <a:spcPct val="115000"/>
              </a:lnSpc>
              <a:buSzPts val="1000"/>
              <a:buNone/>
              <a:tabLst>
                <a:tab pos="457200" algn="l"/>
              </a:tabLst>
            </a:pPr>
            <a:r>
              <a:rPr lang="fr-FR" sz="1800" kern="100" dirty="0">
                <a:ea typeface="Aptos" panose="020B0004020202020204" pitchFamily="34" charset="0"/>
                <a:cs typeface="Times New Roman" panose="02020603050405020304" pitchFamily="18" charset="0"/>
              </a:rPr>
              <a:t>- A</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u début très régulièrement jusqu’à juin (engouement). </a:t>
            </a:r>
          </a:p>
          <a:p>
            <a:pPr marL="0" lvl="0" indent="0">
              <a:lnSpc>
                <a:spcPct val="115000"/>
              </a:lnSpc>
              <a:buSzPts val="1000"/>
              <a:buNone/>
              <a:tabLst>
                <a:tab pos="457200" algn="l"/>
              </a:tabLst>
            </a:pPr>
            <a:r>
              <a:rPr lang="fr-FR" sz="1800" kern="100" dirty="0">
                <a:ea typeface="Aptos" panose="020B0004020202020204" pitchFamily="34" charset="0"/>
                <a:cs typeface="Times New Roman" panose="02020603050405020304" pitchFamily="18" charset="0"/>
              </a:rPr>
              <a:t>  </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Mars 2023 : </a:t>
            </a:r>
            <a:r>
              <a:rPr lang="fr-FR" sz="18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 je suis </a:t>
            </a:r>
            <a:r>
              <a:rPr lang="fr-FR" sz="1800" u="sng"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actif</a:t>
            </a:r>
            <a:r>
              <a:rPr lang="fr-FR" sz="18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 contrairement aux podcasts ou autres »</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a:t>
            </a:r>
          </a:p>
          <a:p>
            <a:pPr marL="0" indent="0">
              <a:lnSpc>
                <a:spcPct val="115000"/>
              </a:lnSpc>
              <a:buSzPts val="1000"/>
              <a:buNone/>
              <a:tabLst>
                <a:tab pos="457200" algn="l"/>
              </a:tabLst>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Mai : </a:t>
            </a:r>
            <a:r>
              <a:rPr lang="fr-FR" sz="18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 c’est très positif. Les exercices me mettent dans une posture positive, plus que les jeux vidéo et que la lecture»</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 Il devient plus actif </a:t>
            </a:r>
            <a:r>
              <a:rPr lang="fr-FR" sz="1800" kern="100" dirty="0">
                <a:ea typeface="Aptos" panose="020B0004020202020204" pitchFamily="34" charset="0"/>
                <a:cs typeface="Times New Roman" panose="02020603050405020304" pitchFamily="18" charset="0"/>
              </a:rPr>
              <a:t>dans la vie (une </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sortie tous les jours…) mais corrélation difficile à affirmer. </a:t>
            </a:r>
          </a:p>
          <a:p>
            <a:pPr marL="0" indent="0">
              <a:lnSpc>
                <a:spcPct val="115000"/>
              </a:lnSpc>
              <a:buSzPts val="1000"/>
              <a:buNone/>
              <a:tabLst>
                <a:tab pos="457200" algn="l"/>
              </a:tabLst>
            </a:pPr>
            <a:r>
              <a:rPr lang="fr-FR" sz="1800" i="1" kern="100" dirty="0">
                <a:ea typeface="Aptos" panose="020B0004020202020204" pitchFamily="34" charset="0"/>
                <a:cs typeface="Times New Roman" panose="02020603050405020304" pitchFamily="18" charset="0"/>
              </a:rPr>
              <a:t>- </a:t>
            </a:r>
            <a:r>
              <a:rPr lang="fr-FR" sz="1800" kern="100" dirty="0">
                <a:ea typeface="Aptos" panose="020B0004020202020204" pitchFamily="34" charset="0"/>
                <a:cs typeface="Times New Roman" panose="02020603050405020304" pitchFamily="18" charset="0"/>
              </a:rPr>
              <a:t>Sept 2024, il atteint niveau élevé, puis séances suspendues pendant l’été. Repris mais moins fréquent ; difficultés. Demande plus de concentration. </a:t>
            </a:r>
            <a:endParaRPr lang="fr-F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15000"/>
              </a:lnSpc>
              <a:buSzPts val="1000"/>
              <a:buNone/>
              <a:tabLst>
                <a:tab pos="457200" algn="l"/>
              </a:tabLst>
            </a:pP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Oct</a:t>
            </a:r>
            <a:r>
              <a:rPr lang="fr-FR" sz="1800" kern="100" dirty="0">
                <a:ea typeface="Aptos" panose="020B0004020202020204" pitchFamily="34" charset="0"/>
                <a:cs typeface="Times New Roman" panose="02020603050405020304" pitchFamily="18" charset="0"/>
              </a:rPr>
              <a:t>obre</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plus de problème </a:t>
            </a:r>
            <a:r>
              <a:rPr lang="fr-FR" sz="1800" kern="100" dirty="0">
                <a:ea typeface="Aptos" panose="020B0004020202020204" pitchFamily="34" charset="0"/>
                <a:cs typeface="Times New Roman" panose="02020603050405020304" pitchFamily="18" charset="0"/>
              </a:rPr>
              <a:t>à</a:t>
            </a:r>
            <a:r>
              <a:rPr lang="fr-FR" sz="1800" kern="100" dirty="0">
                <a:effectLst/>
                <a:latin typeface="Times New Roman" panose="02020603050405020304" pitchFamily="18" charset="0"/>
                <a:ea typeface="Aptos" panose="020B0004020202020204" pitchFamily="34" charset="0"/>
                <a:cs typeface="Times New Roman" panose="02020603050405020304" pitchFamily="18" charset="0"/>
              </a:rPr>
              <a:t> rétrograder. Ennui pour certains exercices, difficultés envers d’autres. </a:t>
            </a:r>
          </a:p>
          <a:p>
            <a:pPr marL="0" indent="0">
              <a:lnSpc>
                <a:spcPct val="115000"/>
              </a:lnSpc>
              <a:buSzPts val="1000"/>
              <a:buNone/>
              <a:tabLst>
                <a:tab pos="457200" algn="l"/>
              </a:tabLst>
            </a:pPr>
            <a:r>
              <a:rPr lang="fr-FR" sz="1800" kern="100" dirty="0">
                <a:effectLst/>
                <a:ea typeface="Aptos" panose="020B0004020202020204" pitchFamily="34" charset="0"/>
                <a:cs typeface="Times New Roman" panose="02020603050405020304" pitchFamily="18" charset="0"/>
              </a:rPr>
              <a:t>Quand il se promène, fait régulièrement des ex </a:t>
            </a:r>
            <a:r>
              <a:rPr lang="fr-FR" sz="1800" kern="100" dirty="0">
                <a:ea typeface="Aptos" panose="020B0004020202020204" pitchFamily="34" charset="0"/>
                <a:cs typeface="Times New Roman" panose="02020603050405020304" pitchFamily="18" charset="0"/>
              </a:rPr>
              <a:t>RC</a:t>
            </a:r>
            <a:r>
              <a:rPr lang="fr-FR" sz="1800" kern="100" dirty="0">
                <a:effectLst/>
                <a:ea typeface="Aptos" panose="020B0004020202020204" pitchFamily="34" charset="0"/>
                <a:cs typeface="Times New Roman" panose="02020603050405020304" pitchFamily="18" charset="0"/>
              </a:rPr>
              <a:t> dans sa tête (« videz votre sac »). </a:t>
            </a:r>
          </a:p>
          <a:p>
            <a:pPr marL="0" lvl="0" indent="0">
              <a:lnSpc>
                <a:spcPct val="115000"/>
              </a:lnSpc>
              <a:buSzPts val="1000"/>
              <a:buNone/>
              <a:tabLst>
                <a:tab pos="457200" algn="l"/>
              </a:tabLst>
            </a:pPr>
            <a:r>
              <a:rPr lang="fr-FR" sz="1800" kern="100" dirty="0">
                <a:solidFill>
                  <a:srgbClr val="FFC000"/>
                </a:solidFill>
                <a:effectLst/>
                <a:ea typeface="Aptos" panose="020B0004020202020204" pitchFamily="34" charset="0"/>
                <a:cs typeface="Times New Roman" panose="02020603050405020304" pitchFamily="18" charset="0"/>
              </a:rPr>
              <a:t>« Les exercices me sortent de ma routine, il y a de la nouveauté » </a:t>
            </a:r>
          </a:p>
          <a:p>
            <a:endParaRPr lang="fr-FR" dirty="0"/>
          </a:p>
        </p:txBody>
      </p:sp>
    </p:spTree>
    <p:extLst>
      <p:ext uri="{BB962C8B-B14F-4D97-AF65-F5344CB8AC3E}">
        <p14:creationId xmlns:p14="http://schemas.microsoft.com/office/powerpoint/2010/main" val="2905301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4EAF4-ED66-E44C-FEEF-DC71A10D1150}"/>
              </a:ext>
            </a:extLst>
          </p:cNvPr>
          <p:cNvSpPr>
            <a:spLocks noGrp="1"/>
          </p:cNvSpPr>
          <p:nvPr>
            <p:ph type="title"/>
          </p:nvPr>
        </p:nvSpPr>
        <p:spPr/>
        <p:txBody>
          <a:bodyPr/>
          <a:lstStyle/>
          <a:p>
            <a:r>
              <a:rPr lang="fr-FR" dirty="0">
                <a:solidFill>
                  <a:srgbClr val="FFC000"/>
                </a:solidFill>
              </a:rPr>
              <a:t>Application de la RC chez les jeunes Hikikomori</a:t>
            </a:r>
            <a:endParaRPr lang="fr-FR" dirty="0"/>
          </a:p>
        </p:txBody>
      </p:sp>
      <p:sp>
        <p:nvSpPr>
          <p:cNvPr id="3" name="Espace réservé du contenu 2">
            <a:extLst>
              <a:ext uri="{FF2B5EF4-FFF2-40B4-BE49-F238E27FC236}">
                <a16:creationId xmlns:a16="http://schemas.microsoft.com/office/drawing/2014/main" id="{08AFAD9F-D2F0-77B5-FCD7-6841483CFAD8}"/>
              </a:ext>
            </a:extLst>
          </p:cNvPr>
          <p:cNvSpPr>
            <a:spLocks noGrp="1"/>
          </p:cNvSpPr>
          <p:nvPr>
            <p:ph idx="1"/>
          </p:nvPr>
        </p:nvSpPr>
        <p:spPr/>
        <p:txBody>
          <a:bodyPr/>
          <a:lstStyle/>
          <a:p>
            <a:pPr>
              <a:buFontTx/>
              <a:buChar char="-"/>
            </a:pP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AG, 29 ans : décembre 2023. </a:t>
            </a:r>
          </a:p>
          <a:p>
            <a:pPr>
              <a:buFontTx/>
              <a:buChar char="-"/>
            </a:pPr>
            <a:endParaRPr lang="fr-F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r>
              <a:rPr lang="fr-FR" kern="100" dirty="0">
                <a:ea typeface="Aptos" panose="020B0004020202020204" pitchFamily="34" charset="0"/>
                <a:cs typeface="Times New Roman" panose="02020603050405020304" pitchFamily="18" charset="0"/>
              </a:rPr>
              <a:t>Il a</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pprécie le côté </a:t>
            </a:r>
            <a:r>
              <a:rPr lang="fr-FR" sz="20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ludique</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 Il pensait qu’il n’allait pas y arriver, rejet, découragement. Irrégulier. </a:t>
            </a:r>
          </a:p>
          <a:p>
            <a:pPr marL="0" indent="0">
              <a:buNone/>
            </a:pPr>
            <a:r>
              <a:rPr lang="fr-FR" kern="100" dirty="0">
                <a:ea typeface="Aptos" panose="020B0004020202020204" pitchFamily="34" charset="0"/>
                <a:cs typeface="Times New Roman" panose="02020603050405020304" pitchFamily="18" charset="0"/>
              </a:rPr>
              <a:t>E</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n juin, </a:t>
            </a:r>
            <a:r>
              <a:rPr lang="fr-FR" sz="20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fr-FR" sz="20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j’aime bien, </a:t>
            </a:r>
            <a:r>
              <a:rPr lang="fr-FR" sz="2000" kern="100" dirty="0">
                <a:solidFill>
                  <a:srgbClr val="FFC000"/>
                </a:solidFill>
                <a:ea typeface="Aptos" panose="020B0004020202020204" pitchFamily="34" charset="0"/>
                <a:cs typeface="Times New Roman" panose="02020603050405020304" pitchFamily="18" charset="0"/>
              </a:rPr>
              <a:t>ç</a:t>
            </a:r>
            <a:r>
              <a:rPr lang="fr-FR" sz="20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a entraine les lacunes »</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 Problème de mémoire. </a:t>
            </a:r>
          </a:p>
          <a:p>
            <a:pPr marL="0" indent="0">
              <a:buNone/>
            </a:pP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fr-FR" kern="100" dirty="0">
                <a:ea typeface="Aptos" panose="020B0004020202020204" pitchFamily="34" charset="0"/>
                <a:cs typeface="Times New Roman" panose="02020603050405020304" pitchFamily="18" charset="0"/>
              </a:rPr>
              <a:t>O</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n se connait » : il aime bien car pas habitué à voir des visages, et les oublie. </a:t>
            </a:r>
          </a:p>
          <a:p>
            <a:pPr marL="0" indent="0">
              <a:buNone/>
            </a:pPr>
            <a:r>
              <a:rPr lang="fr-FR" kern="100" dirty="0">
                <a:solidFill>
                  <a:srgbClr val="FFC000"/>
                </a:solidFill>
                <a:ea typeface="Aptos" panose="020B0004020202020204" pitchFamily="34" charset="0"/>
                <a:cs typeface="Times New Roman" panose="02020603050405020304" pitchFamily="18" charset="0"/>
              </a:rPr>
              <a:t>« </a:t>
            </a:r>
            <a:r>
              <a:rPr lang="fr-FR" sz="20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Plus </a:t>
            </a:r>
            <a:r>
              <a:rPr lang="fr-FR" sz="2000" b="1" u="sng"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actif</a:t>
            </a:r>
            <a:r>
              <a:rPr lang="fr-FR" sz="20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 que pour la lecture ou écouter les informations »</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 </a:t>
            </a:r>
          </a:p>
          <a:p>
            <a:pPr marL="0" indent="0">
              <a:buNone/>
            </a:pP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La régularité  stimule l’envie d’en faire; plus il en fait, plus il est motivé pour en faire. </a:t>
            </a:r>
            <a:endParaRPr lang="fr-FR"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267588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A8094F-2430-DF85-B70E-9968FFC353AD}"/>
              </a:ext>
            </a:extLst>
          </p:cNvPr>
          <p:cNvSpPr>
            <a:spLocks noGrp="1"/>
          </p:cNvSpPr>
          <p:nvPr>
            <p:ph type="title"/>
          </p:nvPr>
        </p:nvSpPr>
        <p:spPr/>
        <p:txBody>
          <a:bodyPr/>
          <a:lstStyle/>
          <a:p>
            <a:r>
              <a:rPr lang="fr-FR" dirty="0">
                <a:solidFill>
                  <a:srgbClr val="FFC000"/>
                </a:solidFill>
              </a:rPr>
              <a:t>Application de la RC chez les jeunes Hikikomori</a:t>
            </a:r>
            <a:endParaRPr lang="fr-FR" dirty="0"/>
          </a:p>
        </p:txBody>
      </p:sp>
      <p:sp>
        <p:nvSpPr>
          <p:cNvPr id="3" name="Espace réservé du contenu 2">
            <a:extLst>
              <a:ext uri="{FF2B5EF4-FFF2-40B4-BE49-F238E27FC236}">
                <a16:creationId xmlns:a16="http://schemas.microsoft.com/office/drawing/2014/main" id="{BA04F649-E2C5-75D7-4BD2-F267E5264FDD}"/>
              </a:ext>
            </a:extLst>
          </p:cNvPr>
          <p:cNvSpPr>
            <a:spLocks noGrp="1"/>
          </p:cNvSpPr>
          <p:nvPr>
            <p:ph idx="1"/>
          </p:nvPr>
        </p:nvSpPr>
        <p:spPr/>
        <p:txBody>
          <a:bodyPr>
            <a:normAutofit lnSpcReduction="10000"/>
          </a:bodyPr>
          <a:lstStyle/>
          <a:p>
            <a:pPr>
              <a:buFontTx/>
              <a:buChar char="-"/>
            </a:pPr>
            <a:r>
              <a:rPr lang="fr-FR" dirty="0"/>
              <a:t>RF, 27 ans : juillet 2024 </a:t>
            </a:r>
          </a:p>
          <a:p>
            <a:pPr marL="0" indent="0">
              <a:buNone/>
            </a:pPr>
            <a:r>
              <a:rPr lang="fr-FR" dirty="0"/>
              <a:t>Il a commencé l’entrainement avant les vacances, puis interruption de l’été. Il a continué seul 3 fois par semaine. </a:t>
            </a:r>
          </a:p>
          <a:p>
            <a:pPr marL="0" indent="0">
              <a:buNone/>
            </a:pPr>
            <a:r>
              <a:rPr lang="fr-FR" dirty="0"/>
              <a:t>Puis nous avons repris ensemble à la rentrée.</a:t>
            </a:r>
          </a:p>
          <a:p>
            <a:pPr marL="0" indent="0">
              <a:buNone/>
            </a:pPr>
            <a:r>
              <a:rPr lang="fr-FR" dirty="0">
                <a:solidFill>
                  <a:srgbClr val="FFC000"/>
                </a:solidFill>
              </a:rPr>
              <a:t>« Ca m’empêche de perdre pied »</a:t>
            </a:r>
          </a:p>
          <a:p>
            <a:pPr marL="0" indent="0">
              <a:buNone/>
            </a:pPr>
            <a:r>
              <a:rPr lang="fr-FR" dirty="0"/>
              <a:t>« Les exercices </a:t>
            </a:r>
            <a:r>
              <a:rPr lang="fr-FR" dirty="0">
                <a:solidFill>
                  <a:srgbClr val="FFC000"/>
                </a:solidFill>
              </a:rPr>
              <a:t>me </a:t>
            </a:r>
            <a:r>
              <a:rPr lang="fr-FR" u="sng" dirty="0">
                <a:solidFill>
                  <a:srgbClr val="FFC000"/>
                </a:solidFill>
              </a:rPr>
              <a:t>stimulent</a:t>
            </a:r>
            <a:r>
              <a:rPr lang="fr-FR" dirty="0">
                <a:solidFill>
                  <a:srgbClr val="FFC000"/>
                </a:solidFill>
              </a:rPr>
              <a:t> mentalement. C’est comme quand on finit les devoirs pour l’école, on est </a:t>
            </a:r>
            <a:r>
              <a:rPr lang="fr-FR" u="sng" dirty="0">
                <a:solidFill>
                  <a:srgbClr val="FFC000"/>
                </a:solidFill>
              </a:rPr>
              <a:t>contents</a:t>
            </a:r>
            <a:r>
              <a:rPr lang="fr-FR" dirty="0">
                <a:solidFill>
                  <a:srgbClr val="FFC000"/>
                </a:solidFill>
              </a:rPr>
              <a:t> de les avoir faits ».</a:t>
            </a:r>
          </a:p>
          <a:p>
            <a:pPr marL="0" indent="0">
              <a:buNone/>
            </a:pPr>
            <a:r>
              <a:rPr lang="fr-FR" dirty="0">
                <a:solidFill>
                  <a:srgbClr val="FFC000"/>
                </a:solidFill>
              </a:rPr>
              <a:t>« Au moins j’ai fait ça dans la journée ». </a:t>
            </a:r>
          </a:p>
          <a:p>
            <a:pPr marL="0" indent="0">
              <a:buNone/>
            </a:pPr>
            <a:r>
              <a:rPr lang="fr-FR" dirty="0"/>
              <a:t>« Je me sens </a:t>
            </a:r>
            <a:r>
              <a:rPr lang="fr-FR" u="sng" dirty="0">
                <a:solidFill>
                  <a:srgbClr val="FFC000"/>
                </a:solidFill>
              </a:rPr>
              <a:t>rassuré</a:t>
            </a:r>
            <a:r>
              <a:rPr lang="fr-FR" dirty="0">
                <a:solidFill>
                  <a:srgbClr val="FFC000"/>
                </a:solidFill>
              </a:rPr>
              <a:t> </a:t>
            </a:r>
            <a:r>
              <a:rPr lang="fr-FR" dirty="0"/>
              <a:t>par rapport à mes capacités mentales ». </a:t>
            </a:r>
          </a:p>
          <a:p>
            <a:pPr marL="0" indent="0">
              <a:buNone/>
            </a:pPr>
            <a:r>
              <a:rPr lang="fr-FR" dirty="0"/>
              <a:t>« Cet entrainement est </a:t>
            </a:r>
            <a:r>
              <a:rPr lang="fr-FR" dirty="0">
                <a:solidFill>
                  <a:srgbClr val="FFC000"/>
                </a:solidFill>
              </a:rPr>
              <a:t>comme un ressort pour me relever</a:t>
            </a:r>
            <a:r>
              <a:rPr lang="fr-FR" dirty="0"/>
              <a:t>. Il m’aide aussi à </a:t>
            </a:r>
            <a:r>
              <a:rPr lang="fr-FR" dirty="0">
                <a:solidFill>
                  <a:srgbClr val="FFC000"/>
                </a:solidFill>
              </a:rPr>
              <a:t>me sortir de l’ennui </a:t>
            </a:r>
            <a:r>
              <a:rPr lang="fr-FR" dirty="0"/>
              <a:t>»</a:t>
            </a:r>
          </a:p>
        </p:txBody>
      </p:sp>
    </p:spTree>
    <p:extLst>
      <p:ext uri="{BB962C8B-B14F-4D97-AF65-F5344CB8AC3E}">
        <p14:creationId xmlns:p14="http://schemas.microsoft.com/office/powerpoint/2010/main" val="282069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C95DC0-C9E5-29F4-0A6D-205BDC0B47FF}"/>
              </a:ext>
            </a:extLst>
          </p:cNvPr>
          <p:cNvSpPr>
            <a:spLocks noGrp="1"/>
          </p:cNvSpPr>
          <p:nvPr>
            <p:ph type="title"/>
          </p:nvPr>
        </p:nvSpPr>
        <p:spPr/>
        <p:txBody>
          <a:bodyPr/>
          <a:lstStyle/>
          <a:p>
            <a:r>
              <a:rPr lang="fr-FR" dirty="0">
                <a:solidFill>
                  <a:srgbClr val="FFC000"/>
                </a:solidFill>
              </a:rPr>
              <a:t>Application de la RC chez les jeunes Hikikomori</a:t>
            </a:r>
          </a:p>
        </p:txBody>
      </p:sp>
      <p:sp>
        <p:nvSpPr>
          <p:cNvPr id="3" name="Espace réservé du contenu 2">
            <a:extLst>
              <a:ext uri="{FF2B5EF4-FFF2-40B4-BE49-F238E27FC236}">
                <a16:creationId xmlns:a16="http://schemas.microsoft.com/office/drawing/2014/main" id="{92A86584-90C8-572F-53B3-DE153C654381}"/>
              </a:ext>
            </a:extLst>
          </p:cNvPr>
          <p:cNvSpPr>
            <a:spLocks noGrp="1"/>
          </p:cNvSpPr>
          <p:nvPr>
            <p:ph idx="1"/>
          </p:nvPr>
        </p:nvSpPr>
        <p:spPr/>
        <p:txBody>
          <a:bodyPr>
            <a:noAutofit/>
          </a:bodyPr>
          <a:lstStyle/>
          <a:p>
            <a:pPr marL="0" indent="0">
              <a:buNone/>
            </a:pPr>
            <a:r>
              <a:rPr lang="fr-FR" dirty="0"/>
              <a:t>Comment expliquer leur intérêt pour la RC ? </a:t>
            </a:r>
          </a:p>
          <a:p>
            <a:pPr marL="0" indent="0">
              <a:buNone/>
            </a:pPr>
            <a:endParaRPr lang="fr-FR" dirty="0"/>
          </a:p>
          <a:p>
            <a:pPr>
              <a:buFontTx/>
              <a:buChar char="-"/>
            </a:pPr>
            <a:r>
              <a:rPr lang="fr-FR" dirty="0"/>
              <a:t>On va dans leur sens : on s’adapte à eux. On ne les brusque pas, ils restent chez eux, </a:t>
            </a:r>
            <a:r>
              <a:rPr lang="fr-FR" dirty="0">
                <a:solidFill>
                  <a:srgbClr val="FFC000"/>
                </a:solidFill>
              </a:rPr>
              <a:t>les exercices s’invitent chez eux</a:t>
            </a:r>
            <a:r>
              <a:rPr lang="fr-FR" dirty="0"/>
              <a:t>, viennent à eux (rappels mail) </a:t>
            </a:r>
          </a:p>
          <a:p>
            <a:pPr>
              <a:buFontTx/>
              <a:buChar char="-"/>
            </a:pPr>
            <a:endParaRPr lang="fr-FR" dirty="0"/>
          </a:p>
          <a:p>
            <a:pPr>
              <a:buFontTx/>
              <a:buChar char="-"/>
            </a:pPr>
            <a:r>
              <a:rPr lang="fr-FR" dirty="0"/>
              <a:t>Aspect </a:t>
            </a:r>
            <a:r>
              <a:rPr lang="fr-FR" dirty="0">
                <a:solidFill>
                  <a:srgbClr val="FFC000"/>
                </a:solidFill>
              </a:rPr>
              <a:t>ludique</a:t>
            </a:r>
            <a:r>
              <a:rPr lang="fr-FR" dirty="0"/>
              <a:t> qui se rapproche des jeux vidéo</a:t>
            </a:r>
            <a:r>
              <a:rPr lang="fr-FR" dirty="0">
                <a:solidFill>
                  <a:srgbClr val="FFC000"/>
                </a:solidFill>
              </a:rPr>
              <a:t>. Outil familier </a:t>
            </a:r>
          </a:p>
          <a:p>
            <a:pPr>
              <a:buFontTx/>
              <a:buChar char="-"/>
            </a:pPr>
            <a:endParaRPr lang="fr-FR" dirty="0"/>
          </a:p>
          <a:p>
            <a:pPr>
              <a:buFontTx/>
              <a:buChar char="-"/>
            </a:pPr>
            <a:r>
              <a:rPr lang="fr-FR" dirty="0">
                <a:solidFill>
                  <a:srgbClr val="FFC000"/>
                </a:solidFill>
              </a:rPr>
              <a:t>Absence de jugements //</a:t>
            </a:r>
            <a:r>
              <a:rPr lang="fr-FR" dirty="0"/>
              <a:t> jeux vidéo. Michel Stora (mai 2024), le logiciel ne les juge pas, quand on n’y arrive pas, on peut recommencer : « entrainement à l’échec ». On n’attend rien d’eux, les autres restent en dehors. Pas d’évaluation; </a:t>
            </a:r>
            <a:r>
              <a:rPr lang="fr-FR" dirty="0">
                <a:solidFill>
                  <a:srgbClr val="FFC000"/>
                </a:solidFill>
              </a:rPr>
              <a:t>rapport de confiance </a:t>
            </a:r>
          </a:p>
        </p:txBody>
      </p:sp>
    </p:spTree>
    <p:extLst>
      <p:ext uri="{BB962C8B-B14F-4D97-AF65-F5344CB8AC3E}">
        <p14:creationId xmlns:p14="http://schemas.microsoft.com/office/powerpoint/2010/main" val="283215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A232B-866E-B97F-304E-CCF6941305A2}"/>
              </a:ext>
            </a:extLst>
          </p:cNvPr>
          <p:cNvSpPr>
            <a:spLocks noGrp="1"/>
          </p:cNvSpPr>
          <p:nvPr>
            <p:ph type="title"/>
          </p:nvPr>
        </p:nvSpPr>
        <p:spPr/>
        <p:txBody>
          <a:bodyPr/>
          <a:lstStyle/>
          <a:p>
            <a:r>
              <a:rPr lang="fr-FR" dirty="0">
                <a:solidFill>
                  <a:srgbClr val="FFC000"/>
                </a:solidFill>
              </a:rPr>
              <a:t>Définition et postulats théoriques</a:t>
            </a:r>
          </a:p>
        </p:txBody>
      </p:sp>
      <p:sp>
        <p:nvSpPr>
          <p:cNvPr id="3" name="Espace réservé du contenu 2">
            <a:extLst>
              <a:ext uri="{FF2B5EF4-FFF2-40B4-BE49-F238E27FC236}">
                <a16:creationId xmlns:a16="http://schemas.microsoft.com/office/drawing/2014/main" id="{E00E7C8F-B2A1-0A91-FB01-17796CC0349F}"/>
              </a:ext>
            </a:extLst>
          </p:cNvPr>
          <p:cNvSpPr>
            <a:spLocks noGrp="1"/>
          </p:cNvSpPr>
          <p:nvPr>
            <p:ph idx="1"/>
          </p:nvPr>
        </p:nvSpPr>
        <p:spPr/>
        <p:txBody>
          <a:bodyPr>
            <a:normAutofit/>
          </a:bodyPr>
          <a:lstStyle/>
          <a:p>
            <a:r>
              <a:rPr lang="fr-FR" dirty="0">
                <a:solidFill>
                  <a:srgbClr val="FFC000"/>
                </a:solidFill>
              </a:rPr>
              <a:t>1. Bref rappel sur les fonctions cognitives : </a:t>
            </a:r>
            <a:r>
              <a:rPr lang="fr-FR" dirty="0"/>
              <a:t>« fonctions supérieures du cerveau »</a:t>
            </a:r>
          </a:p>
          <a:p>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L’attention</a:t>
            </a:r>
            <a:r>
              <a:rPr lang="fr-FR" dirty="0">
                <a:solidFill>
                  <a:schemeClr val="accent1">
                    <a:lumMod val="60000"/>
                    <a:lumOff val="40000"/>
                  </a:schemeClr>
                </a:solidFill>
                <a:cs typeface="Times New Roman" panose="02020603050405020304" pitchFamily="18" charset="0"/>
              </a:rPr>
              <a:t> </a:t>
            </a:r>
            <a:r>
              <a:rPr lang="fr-FR" dirty="0">
                <a:cs typeface="Times New Roman" panose="02020603050405020304" pitchFamily="18" charset="0"/>
              </a:rPr>
              <a:t>: </a:t>
            </a:r>
            <a:r>
              <a:rPr lang="fr-FR" sz="1800" dirty="0">
                <a:effectLst/>
                <a:ea typeface="Aptos" panose="020B0004020202020204" pitchFamily="34" charset="0"/>
                <a:cs typeface="Times New Roman" panose="02020603050405020304" pitchFamily="18" charset="0"/>
              </a:rPr>
              <a:t>sélectionner une information et à la maintenir dans la conscience</a:t>
            </a:r>
            <a:r>
              <a:rPr lang="fr-FR" sz="1800" dirty="0">
                <a:ea typeface="Aptos" panose="020B0004020202020204" pitchFamily="34" charset="0"/>
                <a:cs typeface="Times New Roman" panose="02020603050405020304" pitchFamily="18" charset="0"/>
              </a:rPr>
              <a:t>.</a:t>
            </a:r>
            <a:r>
              <a:rPr lang="fr-FR" sz="1800" dirty="0">
                <a:effectLst/>
                <a:ea typeface="Aptos" panose="020B0004020202020204" pitchFamily="34" charset="0"/>
                <a:cs typeface="Times New Roman" panose="02020603050405020304" pitchFamily="18" charset="0"/>
              </a:rPr>
              <a:t> Indispensable dans les actes de la vie quotidienne.</a:t>
            </a:r>
            <a:r>
              <a:rPr lang="fr-FR" dirty="0">
                <a:effectLst/>
                <a:cs typeface="Times New Roman" panose="02020603050405020304" pitchFamily="18" charset="0"/>
              </a:rPr>
              <a:t> </a:t>
            </a:r>
            <a:r>
              <a:rPr lang="fr-FR" dirty="0">
                <a:cs typeface="Times New Roman" panose="02020603050405020304" pitchFamily="18" charset="0"/>
              </a:rPr>
              <a:t>  </a:t>
            </a:r>
          </a:p>
        </p:txBody>
      </p:sp>
    </p:spTree>
    <p:extLst>
      <p:ext uri="{BB962C8B-B14F-4D97-AF65-F5344CB8AC3E}">
        <p14:creationId xmlns:p14="http://schemas.microsoft.com/office/powerpoint/2010/main" val="3021552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36D04F-1C52-A851-4014-29A8F27E8EF3}"/>
              </a:ext>
            </a:extLst>
          </p:cNvPr>
          <p:cNvSpPr>
            <a:spLocks noGrp="1"/>
          </p:cNvSpPr>
          <p:nvPr>
            <p:ph type="title"/>
          </p:nvPr>
        </p:nvSpPr>
        <p:spPr/>
        <p:txBody>
          <a:bodyPr/>
          <a:lstStyle/>
          <a:p>
            <a:r>
              <a:rPr lang="fr-FR" dirty="0">
                <a:solidFill>
                  <a:srgbClr val="FFC000"/>
                </a:solidFill>
              </a:rPr>
              <a:t>Application de la RC chez les jeunes Hikikomori</a:t>
            </a:r>
            <a:endParaRPr lang="fr-FR" dirty="0"/>
          </a:p>
        </p:txBody>
      </p:sp>
      <p:sp>
        <p:nvSpPr>
          <p:cNvPr id="3" name="Espace réservé du contenu 2">
            <a:extLst>
              <a:ext uri="{FF2B5EF4-FFF2-40B4-BE49-F238E27FC236}">
                <a16:creationId xmlns:a16="http://schemas.microsoft.com/office/drawing/2014/main" id="{B4ADB65B-F111-2FB8-DDE8-91E266BCCFC3}"/>
              </a:ext>
            </a:extLst>
          </p:cNvPr>
          <p:cNvSpPr>
            <a:spLocks noGrp="1"/>
          </p:cNvSpPr>
          <p:nvPr>
            <p:ph idx="1"/>
          </p:nvPr>
        </p:nvSpPr>
        <p:spPr/>
        <p:txBody>
          <a:bodyPr/>
          <a:lstStyle/>
          <a:p>
            <a:pPr marL="0" indent="0">
              <a:buNone/>
            </a:pPr>
            <a:endParaRPr lang="fr-FR" sz="2000" dirty="0"/>
          </a:p>
          <a:p>
            <a:pPr>
              <a:buFontTx/>
              <a:buChar char="-"/>
            </a:pPr>
            <a:r>
              <a:rPr lang="fr-FR" sz="2000" dirty="0"/>
              <a:t>Découvrir et mettre en avant </a:t>
            </a:r>
            <a:r>
              <a:rPr lang="fr-FR" sz="2000" dirty="0">
                <a:solidFill>
                  <a:srgbClr val="FFC000"/>
                </a:solidFill>
              </a:rPr>
              <a:t>leurs ressources</a:t>
            </a:r>
            <a:r>
              <a:rPr lang="fr-FR" sz="2000" dirty="0"/>
              <a:t>, développer leurs propres stratégies, et surmonter certaines difficultés (dépassement de soi). On privilégie leurs compétences. </a:t>
            </a:r>
            <a:r>
              <a:rPr lang="fr-FR" sz="2000" kern="100" dirty="0">
                <a:effectLst/>
                <a:latin typeface="Times New Roman" panose="02020603050405020304" pitchFamily="18" charset="0"/>
                <a:ea typeface="Aptos" panose="020B0004020202020204" pitchFamily="34" charset="0"/>
                <a:cs typeface="Times New Roman" panose="02020603050405020304" pitchFamily="18" charset="0"/>
              </a:rPr>
              <a:t>Se sentent </a:t>
            </a:r>
            <a:r>
              <a:rPr lang="fr-FR" sz="20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valorisés, estime de soi</a:t>
            </a:r>
          </a:p>
          <a:p>
            <a:pPr>
              <a:buFontTx/>
              <a:buChar char="-"/>
            </a:pPr>
            <a:endParaRPr lang="fr-FR"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buFontTx/>
              <a:buChar char="-"/>
            </a:pPr>
            <a:r>
              <a:rPr lang="fr-FR" sz="2000" kern="100" dirty="0">
                <a:solidFill>
                  <a:srgbClr val="FFC000"/>
                </a:solidFill>
                <a:ea typeface="Aptos" panose="020B0004020202020204" pitchFamily="34" charset="0"/>
                <a:cs typeface="Times New Roman" panose="02020603050405020304" pitchFamily="18" charset="0"/>
              </a:rPr>
              <a:t>Satisfaction</a:t>
            </a:r>
            <a:r>
              <a:rPr lang="fr-FR" sz="2000" kern="100" dirty="0">
                <a:ea typeface="Aptos" panose="020B0004020202020204" pitchFamily="34" charset="0"/>
                <a:cs typeface="Times New Roman" panose="02020603050405020304" pitchFamily="18" charset="0"/>
              </a:rPr>
              <a:t> d’être dans l’action et de sortir de leurs habitudes  </a:t>
            </a:r>
          </a:p>
          <a:p>
            <a:endParaRPr lang="fr-FR" dirty="0"/>
          </a:p>
        </p:txBody>
      </p:sp>
    </p:spTree>
    <p:extLst>
      <p:ext uri="{BB962C8B-B14F-4D97-AF65-F5344CB8AC3E}">
        <p14:creationId xmlns:p14="http://schemas.microsoft.com/office/powerpoint/2010/main" val="3681797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EB470-A026-DAD9-6BE6-97EF4F720F86}"/>
              </a:ext>
            </a:extLst>
          </p:cNvPr>
          <p:cNvSpPr>
            <a:spLocks noGrp="1"/>
          </p:cNvSpPr>
          <p:nvPr>
            <p:ph type="title"/>
          </p:nvPr>
        </p:nvSpPr>
        <p:spPr/>
        <p:txBody>
          <a:bodyPr/>
          <a:lstStyle/>
          <a:p>
            <a:r>
              <a:rPr lang="fr-FR" dirty="0">
                <a:solidFill>
                  <a:srgbClr val="FFC000"/>
                </a:solidFill>
              </a:rPr>
              <a:t>Application de la RC chez les jeunes Hikikomori</a:t>
            </a:r>
            <a:endParaRPr lang="fr-FR" dirty="0"/>
          </a:p>
        </p:txBody>
      </p:sp>
      <p:sp>
        <p:nvSpPr>
          <p:cNvPr id="3" name="Espace réservé du contenu 2">
            <a:extLst>
              <a:ext uri="{FF2B5EF4-FFF2-40B4-BE49-F238E27FC236}">
                <a16:creationId xmlns:a16="http://schemas.microsoft.com/office/drawing/2014/main" id="{159578D4-2D84-D80D-B4FA-86FDD50743EF}"/>
              </a:ext>
            </a:extLst>
          </p:cNvPr>
          <p:cNvSpPr>
            <a:spLocks noGrp="1"/>
          </p:cNvSpPr>
          <p:nvPr>
            <p:ph idx="1"/>
          </p:nvPr>
        </p:nvSpPr>
        <p:spPr/>
        <p:txBody>
          <a:bodyPr/>
          <a:lstStyle/>
          <a:p>
            <a:r>
              <a:rPr lang="fr-FR" dirty="0"/>
              <a:t>Manque d’intérêt : </a:t>
            </a:r>
          </a:p>
          <a:p>
            <a:pPr marL="685800">
              <a:lnSpc>
                <a:spcPct val="115000"/>
              </a:lnSpc>
            </a:pPr>
            <a:endParaRPr lang="fr-FR"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0">
              <a:lnSpc>
                <a:spcPct val="115000"/>
              </a:lnSpc>
              <a:buNone/>
            </a:pPr>
            <a:r>
              <a:rPr lang="fr-FR" sz="1800" kern="100" dirty="0">
                <a:ea typeface="Aptos" panose="020B0004020202020204" pitchFamily="34" charset="0"/>
                <a:cs typeface="Times New Roman" panose="02020603050405020304" pitchFamily="18" charset="0"/>
              </a:rPr>
              <a:t>- Si les séances de psychothérapie sont trop espacées (été)</a:t>
            </a:r>
          </a:p>
          <a:p>
            <a:pPr marL="628650" indent="-285750">
              <a:lnSpc>
                <a:spcPct val="115000"/>
              </a:lnSpc>
              <a:buFont typeface="Symbol" pitchFamily="2" charset="2"/>
              <a:buChar char="Þ"/>
            </a:pPr>
            <a:r>
              <a:rPr lang="fr-FR" sz="1800" kern="100" dirty="0">
                <a:ea typeface="Aptos" panose="020B0004020202020204" pitchFamily="34" charset="0"/>
                <a:cs typeface="Times New Roman" panose="02020603050405020304" pitchFamily="18" charset="0"/>
              </a:rPr>
              <a:t>risque de baisse de la </a:t>
            </a:r>
            <a:r>
              <a:rPr lang="fr-FR" sz="1800" kern="100" dirty="0">
                <a:solidFill>
                  <a:srgbClr val="FFC000"/>
                </a:solidFill>
                <a:ea typeface="Aptos" panose="020B0004020202020204" pitchFamily="34" charset="0"/>
                <a:cs typeface="Times New Roman" panose="02020603050405020304" pitchFamily="18" charset="0"/>
              </a:rPr>
              <a:t>motivation, découragement </a:t>
            </a:r>
            <a:r>
              <a:rPr lang="fr-FR" sz="1800" kern="100" dirty="0">
                <a:ea typeface="Aptos" panose="020B0004020202020204" pitchFamily="34" charset="0"/>
                <a:cs typeface="Times New Roman" panose="02020603050405020304" pitchFamily="18" charset="0"/>
              </a:rPr>
              <a:t>(lorsqu’ils sont seuls face à l’écran)</a:t>
            </a:r>
          </a:p>
          <a:p>
            <a:pPr marL="628650" indent="-285750">
              <a:lnSpc>
                <a:spcPct val="115000"/>
              </a:lnSpc>
              <a:buFont typeface="Symbol" pitchFamily="2" charset="2"/>
              <a:buChar char="Þ"/>
            </a:pPr>
            <a:r>
              <a:rPr lang="fr-FR" sz="1800" kern="100" dirty="0">
                <a:ea typeface="Aptos" panose="020B0004020202020204" pitchFamily="34" charset="0"/>
                <a:cs typeface="Times New Roman" panose="02020603050405020304" pitchFamily="18" charset="0"/>
              </a:rPr>
              <a:t>importance des rendez-vous réguliers </a:t>
            </a:r>
          </a:p>
          <a:p>
            <a:pPr marL="628650" indent="-285750">
              <a:lnSpc>
                <a:spcPct val="115000"/>
              </a:lnSpc>
              <a:buFont typeface="Symbol" pitchFamily="2" charset="2"/>
              <a:buChar char="Þ"/>
            </a:pPr>
            <a:endParaRPr lang="fr-FR" sz="1800" kern="100" dirty="0">
              <a:ea typeface="Aptos" panose="020B0004020202020204" pitchFamily="34" charset="0"/>
              <a:cs typeface="Times New Roman" panose="02020603050405020304" pitchFamily="18" charset="0"/>
            </a:endParaRPr>
          </a:p>
          <a:p>
            <a:pPr indent="0">
              <a:lnSpc>
                <a:spcPct val="115000"/>
              </a:lnSpc>
              <a:buNone/>
            </a:pPr>
            <a:r>
              <a:rPr lang="fr-FR" sz="1800" kern="100" dirty="0">
                <a:ea typeface="Aptos" panose="020B0004020202020204" pitchFamily="34" charset="0"/>
                <a:cs typeface="Times New Roman" panose="02020603050405020304" pitchFamily="18" charset="0"/>
              </a:rPr>
              <a:t> - Lassitude, ennui avec certains exercices </a:t>
            </a:r>
          </a:p>
          <a:p>
            <a:pPr indent="0">
              <a:lnSpc>
                <a:spcPct val="115000"/>
              </a:lnSpc>
              <a:buNone/>
            </a:pPr>
            <a:endParaRPr lang="fr-FR" sz="1800" kern="100" dirty="0">
              <a:solidFill>
                <a:srgbClr val="FFC000"/>
              </a:solidFill>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46423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581970-81D2-B051-D45F-F12DD78FE8C2}"/>
              </a:ext>
            </a:extLst>
          </p:cNvPr>
          <p:cNvSpPr>
            <a:spLocks noGrp="1"/>
          </p:cNvSpPr>
          <p:nvPr>
            <p:ph type="title"/>
          </p:nvPr>
        </p:nvSpPr>
        <p:spPr/>
        <p:txBody>
          <a:bodyPr/>
          <a:lstStyle/>
          <a:p>
            <a:r>
              <a:rPr lang="fr-FR" dirty="0">
                <a:solidFill>
                  <a:srgbClr val="FFC000"/>
                </a:solidFill>
              </a:rPr>
              <a:t>Conclusion</a:t>
            </a:r>
          </a:p>
        </p:txBody>
      </p:sp>
      <p:sp>
        <p:nvSpPr>
          <p:cNvPr id="3" name="Espace réservé du contenu 2">
            <a:extLst>
              <a:ext uri="{FF2B5EF4-FFF2-40B4-BE49-F238E27FC236}">
                <a16:creationId xmlns:a16="http://schemas.microsoft.com/office/drawing/2014/main" id="{ADF91667-FCA7-58FC-C97D-46ED7689B128}"/>
              </a:ext>
            </a:extLst>
          </p:cNvPr>
          <p:cNvSpPr>
            <a:spLocks noGrp="1"/>
          </p:cNvSpPr>
          <p:nvPr>
            <p:ph idx="1"/>
          </p:nvPr>
        </p:nvSpPr>
        <p:spPr/>
        <p:txBody>
          <a:bodyPr/>
          <a:lstStyle/>
          <a:p>
            <a:r>
              <a:rPr lang="fr-FR" dirty="0"/>
              <a:t>Objectif : inclure une </a:t>
            </a:r>
            <a:r>
              <a:rPr lang="fr-FR" dirty="0">
                <a:solidFill>
                  <a:srgbClr val="FFC000"/>
                </a:solidFill>
              </a:rPr>
              <a:t>nouvelle activité </a:t>
            </a:r>
            <a:r>
              <a:rPr lang="fr-FR" dirty="0"/>
              <a:t>dans le quotidien des jeunes : exercer les FC, développer la motivation</a:t>
            </a:r>
          </a:p>
          <a:p>
            <a:endParaRPr lang="fr-FR" dirty="0"/>
          </a:p>
          <a:p>
            <a:r>
              <a:rPr lang="fr-FR" dirty="0"/>
              <a:t>L’écran comme allier thérapeutique : éviter l’humain, tout en gardant un </a:t>
            </a:r>
            <a:r>
              <a:rPr lang="fr-FR" dirty="0">
                <a:solidFill>
                  <a:srgbClr val="FFC000"/>
                </a:solidFill>
              </a:rPr>
              <a:t>contact avec le monde </a:t>
            </a:r>
            <a:r>
              <a:rPr lang="fr-FR" dirty="0"/>
              <a:t>(les faire revenir dans le monde réel) (ex des visages)</a:t>
            </a:r>
          </a:p>
          <a:p>
            <a:pPr marL="0" indent="0">
              <a:buNone/>
            </a:pPr>
            <a:endParaRPr lang="fr-FR" dirty="0"/>
          </a:p>
          <a:p>
            <a:r>
              <a:rPr lang="fr-FR" dirty="0"/>
              <a:t>Contribue à les sortir de l’ennui tout en </a:t>
            </a:r>
            <a:r>
              <a:rPr lang="fr-FR"/>
              <a:t>exerçant leurs </a:t>
            </a:r>
            <a:r>
              <a:rPr lang="fr-FR" dirty="0"/>
              <a:t>FC, avec des jeux  </a:t>
            </a:r>
          </a:p>
          <a:p>
            <a:endParaRPr lang="fr-FR" dirty="0"/>
          </a:p>
          <a:p>
            <a:r>
              <a:rPr lang="fr-FR" dirty="0"/>
              <a:t>Nécessaire de développer </a:t>
            </a:r>
          </a:p>
        </p:txBody>
      </p:sp>
    </p:spTree>
    <p:extLst>
      <p:ext uri="{BB962C8B-B14F-4D97-AF65-F5344CB8AC3E}">
        <p14:creationId xmlns:p14="http://schemas.microsoft.com/office/powerpoint/2010/main" val="646090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FA9C0-47D4-2034-8C29-95BCA600A7EA}"/>
              </a:ext>
            </a:extLst>
          </p:cNvPr>
          <p:cNvSpPr>
            <a:spLocks noGrp="1"/>
          </p:cNvSpPr>
          <p:nvPr>
            <p:ph type="ctrTitle"/>
          </p:nvPr>
        </p:nvSpPr>
        <p:spPr/>
        <p:txBody>
          <a:bodyPr/>
          <a:lstStyle/>
          <a:p>
            <a:r>
              <a:rPr lang="fr-FR" sz="6000" dirty="0">
                <a:solidFill>
                  <a:srgbClr val="FFC000"/>
                </a:solidFill>
              </a:rPr>
              <a:t>Merci de votre attention </a:t>
            </a:r>
          </a:p>
        </p:txBody>
      </p:sp>
      <p:sp>
        <p:nvSpPr>
          <p:cNvPr id="3" name="Sous-titre 2">
            <a:extLst>
              <a:ext uri="{FF2B5EF4-FFF2-40B4-BE49-F238E27FC236}">
                <a16:creationId xmlns:a16="http://schemas.microsoft.com/office/drawing/2014/main" id="{90627C92-44ED-9FCB-9C17-A50408060FDC}"/>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3296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88125-1EAF-CE2A-046A-9713560BE5CE}"/>
              </a:ext>
            </a:extLst>
          </p:cNvPr>
          <p:cNvSpPr>
            <a:spLocks noGrp="1"/>
          </p:cNvSpPr>
          <p:nvPr>
            <p:ph type="title"/>
          </p:nvPr>
        </p:nvSpPr>
        <p:spPr/>
        <p:txBody>
          <a:bodyPr/>
          <a:lstStyle/>
          <a:p>
            <a:r>
              <a:rPr lang="fr-FR" dirty="0">
                <a:solidFill>
                  <a:srgbClr val="FFC000"/>
                </a:solidFill>
              </a:rPr>
              <a:t>Définition et postulats théoriques</a:t>
            </a:r>
            <a:endParaRPr lang="fr-FR" dirty="0"/>
          </a:p>
        </p:txBody>
      </p:sp>
      <p:sp>
        <p:nvSpPr>
          <p:cNvPr id="3" name="Espace réservé du contenu 2">
            <a:extLst>
              <a:ext uri="{FF2B5EF4-FFF2-40B4-BE49-F238E27FC236}">
                <a16:creationId xmlns:a16="http://schemas.microsoft.com/office/drawing/2014/main" id="{23C9D232-FA6B-AF96-FAF6-E251A5189460}"/>
              </a:ext>
            </a:extLst>
          </p:cNvPr>
          <p:cNvSpPr>
            <a:spLocks noGrp="1"/>
          </p:cNvSpPr>
          <p:nvPr>
            <p:ph idx="1"/>
          </p:nvPr>
        </p:nvSpPr>
        <p:spPr/>
        <p:txBody>
          <a:bodyPr>
            <a:normAutofit/>
          </a:bodyPr>
          <a:lstStyle/>
          <a:p>
            <a:r>
              <a:rPr lang="fr-FR" dirty="0">
                <a:solidFill>
                  <a:srgbClr val="FFC000"/>
                </a:solidFill>
              </a:rPr>
              <a:t>1. Bref rappel sur les fonctions cognitives : </a:t>
            </a:r>
            <a:r>
              <a:rPr lang="fr-FR" dirty="0"/>
              <a:t>« fonctions supérieures du cerveau »</a:t>
            </a:r>
          </a:p>
          <a:p>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L’attention</a:t>
            </a:r>
            <a:r>
              <a:rPr lang="fr-FR" dirty="0">
                <a:solidFill>
                  <a:schemeClr val="accent1">
                    <a:lumMod val="60000"/>
                    <a:lumOff val="40000"/>
                  </a:schemeClr>
                </a:solidFill>
                <a:cs typeface="Times New Roman" panose="02020603050405020304" pitchFamily="18" charset="0"/>
              </a:rPr>
              <a:t> </a:t>
            </a:r>
          </a:p>
          <a:p>
            <a:pPr>
              <a:buFontTx/>
              <a:buChar char="-"/>
            </a:pPr>
            <a:r>
              <a:rPr lang="fr-FR" dirty="0">
                <a:solidFill>
                  <a:srgbClr val="FFC000"/>
                </a:solidFill>
                <a:cs typeface="Times New Roman" panose="02020603050405020304" pitchFamily="18" charset="0"/>
              </a:rPr>
              <a:t>La mémoire :</a:t>
            </a:r>
            <a:r>
              <a:rPr lang="fr-FR" dirty="0">
                <a:cs typeface="Times New Roman" panose="02020603050405020304" pitchFamily="18" charset="0"/>
              </a:rPr>
              <a:t> </a:t>
            </a:r>
            <a:r>
              <a:rPr lang="fr-FR" sz="2000" dirty="0">
                <a:effectLst/>
                <a:ea typeface="Aptos" panose="020B0004020202020204" pitchFamily="34" charset="0"/>
                <a:cs typeface="Times New Roman" panose="02020603050405020304" pitchFamily="18" charset="0"/>
              </a:rPr>
              <a:t>aptitude multiple qui permet d’enregistrer, de conserver et de restituer des informations (</a:t>
            </a:r>
            <a:r>
              <a:rPr lang="fr-FR" sz="2000" b="1" dirty="0">
                <a:effectLst/>
                <a:ea typeface="Aptos" panose="020B0004020202020204" pitchFamily="34" charset="0"/>
                <a:cs typeface="Times New Roman" panose="02020603050405020304" pitchFamily="18" charset="0"/>
              </a:rPr>
              <a:t>encodage, stockage, récupération</a:t>
            </a:r>
            <a:r>
              <a:rPr lang="fr-FR" sz="2000" dirty="0">
                <a:effectLst/>
                <a:ea typeface="Aptos" panose="020B0004020202020204" pitchFamily="34" charset="0"/>
                <a:cs typeface="Times New Roman" panose="02020603050405020304" pitchFamily="18" charset="0"/>
              </a:rPr>
              <a:t>). </a:t>
            </a:r>
            <a:endParaRPr lang="fr-FR" dirty="0">
              <a:cs typeface="Times New Roman" panose="02020603050405020304" pitchFamily="18" charset="0"/>
            </a:endParaRPr>
          </a:p>
          <a:p>
            <a:pPr marL="0" indent="0">
              <a:buNone/>
            </a:pPr>
            <a:r>
              <a:rPr lang="fr-FR" dirty="0"/>
              <a:t>	- registre sensoriel : retenir une grande quantité d’information sous forme visuelle</a:t>
            </a:r>
          </a:p>
          <a:p>
            <a:pPr marL="0" indent="0">
              <a:buNone/>
            </a:pPr>
            <a:r>
              <a:rPr lang="fr-FR" dirty="0"/>
              <a:t>	- à court-terme : nombre limité d’éléments stockés sous forme verbale (qq sec)</a:t>
            </a:r>
          </a:p>
          <a:p>
            <a:pPr marL="0" indent="0">
              <a:buNone/>
            </a:pPr>
            <a:r>
              <a:rPr lang="fr-FR" dirty="0"/>
              <a:t>	- à long terme : pas de durée de mémorisation</a:t>
            </a:r>
          </a:p>
        </p:txBody>
      </p:sp>
    </p:spTree>
    <p:extLst>
      <p:ext uri="{BB962C8B-B14F-4D97-AF65-F5344CB8AC3E}">
        <p14:creationId xmlns:p14="http://schemas.microsoft.com/office/powerpoint/2010/main" val="1182400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781FE-520E-ABD5-C30F-F3F38EC4AA32}"/>
              </a:ext>
            </a:extLst>
          </p:cNvPr>
          <p:cNvSpPr>
            <a:spLocks noGrp="1"/>
          </p:cNvSpPr>
          <p:nvPr>
            <p:ph type="title"/>
          </p:nvPr>
        </p:nvSpPr>
        <p:spPr/>
        <p:txBody>
          <a:bodyPr/>
          <a:lstStyle/>
          <a:p>
            <a:r>
              <a:rPr lang="fr-FR" dirty="0">
                <a:solidFill>
                  <a:srgbClr val="FFC000"/>
                </a:solidFill>
              </a:rPr>
              <a:t>Définition et postulats théoriques</a:t>
            </a:r>
            <a:endParaRPr lang="fr-FR" dirty="0"/>
          </a:p>
        </p:txBody>
      </p:sp>
      <p:sp>
        <p:nvSpPr>
          <p:cNvPr id="3" name="Espace réservé du contenu 2">
            <a:extLst>
              <a:ext uri="{FF2B5EF4-FFF2-40B4-BE49-F238E27FC236}">
                <a16:creationId xmlns:a16="http://schemas.microsoft.com/office/drawing/2014/main" id="{3D526A3A-4A1C-32E6-79EA-01BBAFC911E9}"/>
              </a:ext>
            </a:extLst>
          </p:cNvPr>
          <p:cNvSpPr>
            <a:spLocks noGrp="1"/>
          </p:cNvSpPr>
          <p:nvPr>
            <p:ph idx="1"/>
          </p:nvPr>
        </p:nvSpPr>
        <p:spPr/>
        <p:txBody>
          <a:bodyPr>
            <a:normAutofit/>
          </a:bodyPr>
          <a:lstStyle/>
          <a:p>
            <a:r>
              <a:rPr lang="fr-FR" dirty="0">
                <a:solidFill>
                  <a:srgbClr val="FFC000"/>
                </a:solidFill>
              </a:rPr>
              <a:t>1. Bref rappel sur les fonctions cognitives : </a:t>
            </a:r>
            <a:r>
              <a:rPr lang="fr-FR" dirty="0"/>
              <a:t>« fonctions supérieures du cerveau »</a:t>
            </a:r>
          </a:p>
          <a:p>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L’attention</a:t>
            </a:r>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 mémoire</a:t>
            </a:r>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Les fonctions visuospatiales </a:t>
            </a:r>
            <a:r>
              <a:rPr lang="fr-FR" dirty="0">
                <a:cs typeface="Times New Roman" panose="02020603050405020304" pitchFamily="18" charset="0"/>
              </a:rPr>
              <a:t>: </a:t>
            </a:r>
            <a:r>
              <a:rPr lang="fr-FR" sz="2000" dirty="0">
                <a:effectLst/>
                <a:ea typeface="Aptos" panose="020B0004020202020204" pitchFamily="34" charset="0"/>
                <a:cs typeface="Times New Roman" panose="02020603050405020304" pitchFamily="18" charset="0"/>
              </a:rPr>
              <a:t>permettent de </a:t>
            </a:r>
            <a:r>
              <a:rPr lang="fr-FR" sz="2000" b="1" dirty="0">
                <a:effectLst/>
                <a:ea typeface="Aptos" panose="020B0004020202020204" pitchFamily="34" charset="0"/>
                <a:cs typeface="Times New Roman" panose="02020603050405020304" pitchFamily="18" charset="0"/>
              </a:rPr>
              <a:t>s’orienter dans l’espace</a:t>
            </a:r>
            <a:r>
              <a:rPr lang="fr-FR" sz="2000" dirty="0">
                <a:effectLst/>
                <a:ea typeface="Aptos" panose="020B0004020202020204" pitchFamily="34" charset="0"/>
                <a:cs typeface="Times New Roman" panose="02020603050405020304" pitchFamily="18" charset="0"/>
              </a:rPr>
              <a:t>, de </a:t>
            </a:r>
            <a:r>
              <a:rPr lang="fr-FR" sz="2000" b="1" dirty="0">
                <a:effectLst/>
                <a:ea typeface="Aptos" panose="020B0004020202020204" pitchFamily="34" charset="0"/>
                <a:cs typeface="Times New Roman" panose="02020603050405020304" pitchFamily="18" charset="0"/>
              </a:rPr>
              <a:t>percevoir les objets</a:t>
            </a:r>
            <a:r>
              <a:rPr lang="fr-FR" sz="2000" dirty="0">
                <a:effectLst/>
                <a:ea typeface="Aptos" panose="020B0004020202020204" pitchFamily="34" charset="0"/>
                <a:cs typeface="Times New Roman" panose="02020603050405020304" pitchFamily="18" charset="0"/>
              </a:rPr>
              <a:t> de notre environnement et de </a:t>
            </a:r>
            <a:r>
              <a:rPr lang="fr-FR" sz="2000" b="1" dirty="0">
                <a:effectLst/>
                <a:ea typeface="Aptos" panose="020B0004020202020204" pitchFamily="34" charset="0"/>
                <a:cs typeface="Times New Roman" panose="02020603050405020304" pitchFamily="18" charset="0"/>
              </a:rPr>
              <a:t>les organiser</a:t>
            </a:r>
            <a:r>
              <a:rPr lang="fr-FR" sz="2000" dirty="0">
                <a:effectLst/>
                <a:ea typeface="Aptos" panose="020B0004020202020204" pitchFamily="34" charset="0"/>
                <a:cs typeface="Times New Roman" panose="02020603050405020304" pitchFamily="18" charset="0"/>
              </a:rPr>
              <a:t> en une scène visuelle cohérente.</a:t>
            </a:r>
            <a:r>
              <a:rPr lang="fr-FR" dirty="0">
                <a:effectLst/>
                <a:cs typeface="Times New Roman" panose="02020603050405020304" pitchFamily="18" charset="0"/>
              </a:rPr>
              <a:t> </a:t>
            </a:r>
            <a:endParaRPr lang="fr-FR" dirty="0">
              <a:cs typeface="Times New Roman" panose="02020603050405020304" pitchFamily="18" charset="0"/>
            </a:endParaRPr>
          </a:p>
          <a:p>
            <a:endParaRPr lang="fr-FR" dirty="0"/>
          </a:p>
        </p:txBody>
      </p:sp>
    </p:spTree>
    <p:extLst>
      <p:ext uri="{BB962C8B-B14F-4D97-AF65-F5344CB8AC3E}">
        <p14:creationId xmlns:p14="http://schemas.microsoft.com/office/powerpoint/2010/main" val="248413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A6AAEE-AB75-57EB-913A-1AC9942551BF}"/>
              </a:ext>
            </a:extLst>
          </p:cNvPr>
          <p:cNvSpPr>
            <a:spLocks noGrp="1"/>
          </p:cNvSpPr>
          <p:nvPr>
            <p:ph type="title"/>
          </p:nvPr>
        </p:nvSpPr>
        <p:spPr/>
        <p:txBody>
          <a:bodyPr/>
          <a:lstStyle/>
          <a:p>
            <a:r>
              <a:rPr lang="fr-FR" dirty="0">
                <a:solidFill>
                  <a:srgbClr val="FFC000"/>
                </a:solidFill>
              </a:rPr>
              <a:t>Définition et postulats théoriques</a:t>
            </a:r>
            <a:endParaRPr lang="fr-FR" dirty="0"/>
          </a:p>
        </p:txBody>
      </p:sp>
      <p:sp>
        <p:nvSpPr>
          <p:cNvPr id="3" name="Espace réservé du contenu 2">
            <a:extLst>
              <a:ext uri="{FF2B5EF4-FFF2-40B4-BE49-F238E27FC236}">
                <a16:creationId xmlns:a16="http://schemas.microsoft.com/office/drawing/2014/main" id="{7B773893-16BF-73CD-7159-FF236192564F}"/>
              </a:ext>
            </a:extLst>
          </p:cNvPr>
          <p:cNvSpPr>
            <a:spLocks noGrp="1"/>
          </p:cNvSpPr>
          <p:nvPr>
            <p:ph idx="1"/>
          </p:nvPr>
        </p:nvSpPr>
        <p:spPr/>
        <p:txBody>
          <a:bodyPr>
            <a:normAutofit/>
          </a:bodyPr>
          <a:lstStyle/>
          <a:p>
            <a:r>
              <a:rPr lang="fr-FR" dirty="0">
                <a:solidFill>
                  <a:srgbClr val="FFC000"/>
                </a:solidFill>
              </a:rPr>
              <a:t>1. Bref rappel sur les fonctions cognitives : </a:t>
            </a:r>
            <a:r>
              <a:rPr lang="fr-FR" dirty="0"/>
              <a:t>« fonctions supérieures du cerveau »</a:t>
            </a:r>
          </a:p>
          <a:p>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L’attention</a:t>
            </a:r>
            <a:r>
              <a:rPr lang="fr-FR" dirty="0">
                <a:solidFill>
                  <a:schemeClr val="accent1">
                    <a:lumMod val="60000"/>
                    <a:lumOff val="40000"/>
                  </a:schemeClr>
                </a:solidFill>
                <a:cs typeface="Times New Roman" panose="02020603050405020304" pitchFamily="18" charset="0"/>
              </a:rPr>
              <a:t> </a:t>
            </a:r>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 mémoire </a:t>
            </a:r>
          </a:p>
          <a:p>
            <a:pPr>
              <a:buFontTx/>
              <a:buChar char="-"/>
            </a:pPr>
            <a:r>
              <a:rPr lang="fr-FR" dirty="0">
                <a:solidFill>
                  <a:srgbClr val="FFC000"/>
                </a:solidFill>
                <a:cs typeface="Times New Roman" panose="02020603050405020304" pitchFamily="18" charset="0"/>
              </a:rPr>
              <a:t>Les fonctions visuospatiales </a:t>
            </a:r>
          </a:p>
          <a:p>
            <a:pPr>
              <a:buFontTx/>
              <a:buChar char="-"/>
            </a:pPr>
            <a:r>
              <a:rPr lang="fr-FR" dirty="0">
                <a:solidFill>
                  <a:srgbClr val="FFC000"/>
                </a:solidFill>
                <a:cs typeface="Times New Roman" panose="02020603050405020304" pitchFamily="18" charset="0"/>
              </a:rPr>
              <a:t>Le langage </a:t>
            </a:r>
            <a:r>
              <a:rPr lang="fr-FR" dirty="0">
                <a:cs typeface="Times New Roman" panose="02020603050405020304" pitchFamily="18" charset="0"/>
              </a:rPr>
              <a:t>: </a:t>
            </a:r>
            <a:r>
              <a:rPr lang="fr-FR" sz="2000" dirty="0">
                <a:effectLst/>
                <a:ea typeface="Aptos" panose="020B0004020202020204" pitchFamily="34" charset="0"/>
                <a:cs typeface="Times New Roman" panose="02020603050405020304" pitchFamily="18" charset="0"/>
              </a:rPr>
              <a:t>Le langage est l’instrument privilégié de la communication humaine qui s’exprime par la </a:t>
            </a:r>
            <a:r>
              <a:rPr lang="fr-FR" sz="2000" b="1" dirty="0">
                <a:effectLst/>
                <a:ea typeface="Aptos" panose="020B0004020202020204" pitchFamily="34" charset="0"/>
                <a:cs typeface="Times New Roman" panose="02020603050405020304" pitchFamily="18" charset="0"/>
              </a:rPr>
              <a:t>parole à l’oral</a:t>
            </a:r>
            <a:r>
              <a:rPr lang="fr-FR" sz="2000" dirty="0">
                <a:effectLst/>
                <a:ea typeface="Aptos" panose="020B0004020202020204" pitchFamily="34" charset="0"/>
                <a:cs typeface="Times New Roman" panose="02020603050405020304" pitchFamily="18" charset="0"/>
              </a:rPr>
              <a:t> et implique un </a:t>
            </a:r>
            <a:r>
              <a:rPr lang="fr-FR" sz="2000" b="1" dirty="0">
                <a:effectLst/>
                <a:ea typeface="Aptos" panose="020B0004020202020204" pitchFamily="34" charset="0"/>
                <a:cs typeface="Times New Roman" panose="02020603050405020304" pitchFamily="18" charset="0"/>
              </a:rPr>
              <a:t>mécanisme de compréhension</a:t>
            </a:r>
            <a:r>
              <a:rPr lang="fr-FR" sz="2000" dirty="0">
                <a:effectLst/>
                <a:ea typeface="Aptos" panose="020B0004020202020204" pitchFamily="34" charset="0"/>
                <a:cs typeface="Times New Roman" panose="02020603050405020304" pitchFamily="18" charset="0"/>
              </a:rPr>
              <a:t>.</a:t>
            </a:r>
            <a:r>
              <a:rPr lang="fr-FR" dirty="0">
                <a:effectLst/>
                <a:cs typeface="Times New Roman" panose="02020603050405020304" pitchFamily="18" charset="0"/>
              </a:rPr>
              <a:t> </a:t>
            </a:r>
            <a:r>
              <a:rPr lang="fr-FR" sz="2000" kern="100" dirty="0">
                <a:effectLst/>
                <a:ea typeface="Aptos" panose="020B0004020202020204" pitchFamily="34" charset="0"/>
                <a:cs typeface="Times New Roman" panose="02020603050405020304" pitchFamily="18" charset="0"/>
              </a:rPr>
              <a:t>La stimulation du langage et de la communication permet le maintien du lien social.</a:t>
            </a:r>
            <a:endParaRPr lang="fr-FR" dirty="0">
              <a:cs typeface="Times New Roman" panose="02020603050405020304" pitchFamily="18" charset="0"/>
            </a:endParaRPr>
          </a:p>
          <a:p>
            <a:endParaRPr lang="fr-FR" dirty="0"/>
          </a:p>
        </p:txBody>
      </p:sp>
    </p:spTree>
    <p:extLst>
      <p:ext uri="{BB962C8B-B14F-4D97-AF65-F5344CB8AC3E}">
        <p14:creationId xmlns:p14="http://schemas.microsoft.com/office/powerpoint/2010/main" val="280162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F3439-50BC-9445-C4F0-BFDD00D9D3B7}"/>
              </a:ext>
            </a:extLst>
          </p:cNvPr>
          <p:cNvSpPr>
            <a:spLocks noGrp="1"/>
          </p:cNvSpPr>
          <p:nvPr>
            <p:ph type="title"/>
          </p:nvPr>
        </p:nvSpPr>
        <p:spPr/>
        <p:txBody>
          <a:bodyPr/>
          <a:lstStyle/>
          <a:p>
            <a:r>
              <a:rPr lang="fr-FR" dirty="0">
                <a:solidFill>
                  <a:srgbClr val="FFC000"/>
                </a:solidFill>
              </a:rPr>
              <a:t>Définition et postulats théoriques</a:t>
            </a:r>
            <a:endParaRPr lang="fr-FR" dirty="0"/>
          </a:p>
        </p:txBody>
      </p:sp>
      <p:sp>
        <p:nvSpPr>
          <p:cNvPr id="3" name="Espace réservé du contenu 2">
            <a:extLst>
              <a:ext uri="{FF2B5EF4-FFF2-40B4-BE49-F238E27FC236}">
                <a16:creationId xmlns:a16="http://schemas.microsoft.com/office/drawing/2014/main" id="{13DE64EF-D85F-E9CA-A2A0-4275873297DA}"/>
              </a:ext>
            </a:extLst>
          </p:cNvPr>
          <p:cNvSpPr>
            <a:spLocks noGrp="1"/>
          </p:cNvSpPr>
          <p:nvPr>
            <p:ph idx="1"/>
          </p:nvPr>
        </p:nvSpPr>
        <p:spPr/>
        <p:txBody>
          <a:bodyPr>
            <a:normAutofit/>
          </a:bodyPr>
          <a:lstStyle/>
          <a:p>
            <a:r>
              <a:rPr lang="fr-FR" dirty="0">
                <a:solidFill>
                  <a:srgbClr val="FFC000"/>
                </a:solidFill>
              </a:rPr>
              <a:t>1. Bref rappel sur les fonctions cognitives : </a:t>
            </a:r>
            <a:r>
              <a:rPr lang="fr-FR" dirty="0"/>
              <a:t>« fonctions supérieures du cerveau »</a:t>
            </a:r>
          </a:p>
          <a:p>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L’attention</a:t>
            </a:r>
            <a:endParaRPr lang="fr-FR" dirty="0">
              <a:cs typeface="Times New Roman" panose="02020603050405020304" pitchFamily="18" charset="0"/>
            </a:endParaRPr>
          </a:p>
          <a:p>
            <a:pPr>
              <a:buFontTx/>
              <a:buChar char="-"/>
            </a:pPr>
            <a:r>
              <a:rPr lang="fr-FR" dirty="0">
                <a:solidFill>
                  <a:srgbClr val="FFC000"/>
                </a:solidFill>
                <a:cs typeface="Times New Roman" panose="02020603050405020304" pitchFamily="18" charset="0"/>
              </a:rPr>
              <a:t>La mémoire </a:t>
            </a:r>
          </a:p>
          <a:p>
            <a:pPr>
              <a:buFontTx/>
              <a:buChar char="-"/>
            </a:pPr>
            <a:r>
              <a:rPr lang="fr-FR" dirty="0">
                <a:solidFill>
                  <a:srgbClr val="FFC000"/>
                </a:solidFill>
                <a:cs typeface="Times New Roman" panose="02020603050405020304" pitchFamily="18" charset="0"/>
              </a:rPr>
              <a:t>Les fonctions visuospatiales </a:t>
            </a:r>
          </a:p>
          <a:p>
            <a:pPr>
              <a:buFontTx/>
              <a:buChar char="-"/>
            </a:pPr>
            <a:r>
              <a:rPr lang="fr-FR" dirty="0">
                <a:solidFill>
                  <a:srgbClr val="FFC000"/>
                </a:solidFill>
                <a:cs typeface="Times New Roman" panose="02020603050405020304" pitchFamily="18" charset="0"/>
              </a:rPr>
              <a:t>Le langage </a:t>
            </a:r>
          </a:p>
          <a:p>
            <a:pPr>
              <a:buFontTx/>
              <a:buChar char="-"/>
            </a:pPr>
            <a:r>
              <a:rPr lang="fr-FR" dirty="0">
                <a:solidFill>
                  <a:srgbClr val="FFC000"/>
                </a:solidFill>
                <a:cs typeface="Times New Roman" panose="02020603050405020304" pitchFamily="18" charset="0"/>
              </a:rPr>
              <a:t>Les fonctions exécutives</a:t>
            </a:r>
            <a:r>
              <a:rPr lang="fr-FR" dirty="0">
                <a:cs typeface="Times New Roman" panose="02020603050405020304" pitchFamily="18" charset="0"/>
              </a:rPr>
              <a:t> : processus</a:t>
            </a:r>
            <a:r>
              <a:rPr lang="fr-FR" sz="2000" dirty="0">
                <a:effectLst/>
                <a:ea typeface="Aptos" panose="020B0004020202020204" pitchFamily="34" charset="0"/>
                <a:cs typeface="Times New Roman" panose="02020603050405020304" pitchFamily="18" charset="0"/>
              </a:rPr>
              <a:t> cognitifs de haut niveau permettant la maitrise de l’individu par lui-même quand il cherche à </a:t>
            </a:r>
            <a:r>
              <a:rPr lang="fr-FR" sz="2000" b="1" dirty="0">
                <a:effectLst/>
                <a:ea typeface="Aptos" panose="020B0004020202020204" pitchFamily="34" charset="0"/>
                <a:cs typeface="Times New Roman" panose="02020603050405020304" pitchFamily="18" charset="0"/>
              </a:rPr>
              <a:t>atteindre un but ou gérer une situation difficile ou nouvelle. </a:t>
            </a:r>
          </a:p>
          <a:p>
            <a:pPr marL="0" indent="0">
              <a:buNone/>
            </a:pPr>
            <a:r>
              <a:rPr lang="fr-FR" dirty="0">
                <a:ea typeface="Aptos" panose="020B0004020202020204" pitchFamily="34" charset="0"/>
                <a:cs typeface="Times New Roman" panose="02020603050405020304" pitchFamily="18" charset="0"/>
              </a:rPr>
              <a:t>	-&gt; </a:t>
            </a:r>
            <a:r>
              <a:rPr lang="fr-FR" sz="2000" dirty="0">
                <a:effectLst/>
                <a:ea typeface="Aptos" panose="020B0004020202020204" pitchFamily="34" charset="0"/>
                <a:cs typeface="Times New Roman" panose="02020603050405020304" pitchFamily="18" charset="0"/>
              </a:rPr>
              <a:t>Ils permettent </a:t>
            </a:r>
            <a:r>
              <a:rPr lang="fr-FR" dirty="0">
                <a:cs typeface="Times New Roman" panose="02020603050405020304" pitchFamily="18" charset="0"/>
              </a:rPr>
              <a:t>l’inhibition, la flexibilité cognitive, la planification</a:t>
            </a:r>
          </a:p>
          <a:p>
            <a:pPr marL="0" indent="0">
              <a:buNone/>
            </a:pPr>
            <a:endParaRPr lang="fr-FR" dirty="0"/>
          </a:p>
        </p:txBody>
      </p:sp>
    </p:spTree>
    <p:extLst>
      <p:ext uri="{BB962C8B-B14F-4D97-AF65-F5344CB8AC3E}">
        <p14:creationId xmlns:p14="http://schemas.microsoft.com/office/powerpoint/2010/main" val="256015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6D53BB-41DA-FEDC-8CCC-0253CD18A0B1}"/>
              </a:ext>
            </a:extLst>
          </p:cNvPr>
          <p:cNvSpPr>
            <a:spLocks noGrp="1"/>
          </p:cNvSpPr>
          <p:nvPr>
            <p:ph type="title"/>
          </p:nvPr>
        </p:nvSpPr>
        <p:spPr/>
        <p:txBody>
          <a:bodyPr/>
          <a:lstStyle/>
          <a:p>
            <a:r>
              <a:rPr lang="fr-FR" dirty="0">
                <a:solidFill>
                  <a:srgbClr val="FFC000"/>
                </a:solidFill>
              </a:rPr>
              <a:t>Définition et postulats théoriques</a:t>
            </a:r>
          </a:p>
        </p:txBody>
      </p:sp>
      <p:sp>
        <p:nvSpPr>
          <p:cNvPr id="3" name="Espace réservé du contenu 2">
            <a:extLst>
              <a:ext uri="{FF2B5EF4-FFF2-40B4-BE49-F238E27FC236}">
                <a16:creationId xmlns:a16="http://schemas.microsoft.com/office/drawing/2014/main" id="{3491F6C3-580B-8C45-0596-E1E16854B799}"/>
              </a:ext>
            </a:extLst>
          </p:cNvPr>
          <p:cNvSpPr>
            <a:spLocks noGrp="1"/>
          </p:cNvSpPr>
          <p:nvPr>
            <p:ph idx="1"/>
          </p:nvPr>
        </p:nvSpPr>
        <p:spPr/>
        <p:txBody>
          <a:bodyPr>
            <a:normAutofit fontScale="70000" lnSpcReduction="20000"/>
          </a:bodyPr>
          <a:lstStyle/>
          <a:p>
            <a:r>
              <a:rPr lang="fr-FR" sz="3200" dirty="0">
                <a:solidFill>
                  <a:srgbClr val="FFC000"/>
                </a:solidFill>
              </a:rPr>
              <a:t>2. Définition de la remédiation cognitive (RC) :</a:t>
            </a:r>
          </a:p>
          <a:p>
            <a:pPr marL="0" indent="0">
              <a:buNone/>
            </a:pPr>
            <a:endParaRPr lang="fr-FR" dirty="0">
              <a:solidFill>
                <a:srgbClr val="FFC000"/>
              </a:solidFill>
            </a:endParaRPr>
          </a:p>
          <a:p>
            <a:pPr marL="0" indent="0">
              <a:buNone/>
            </a:pP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La RC a pour objectif :  </a:t>
            </a:r>
          </a:p>
          <a:p>
            <a:pPr marL="0" indent="0">
              <a:buNone/>
            </a:pPr>
            <a:r>
              <a:rPr lang="fr-FR" sz="2900" kern="100" dirty="0">
                <a:ea typeface="Aptos" panose="020B0004020202020204" pitchFamily="34" charset="0"/>
                <a:cs typeface="Times New Roman" panose="02020603050405020304" pitchFamily="18" charset="0"/>
              </a:rPr>
              <a:t>de </a:t>
            </a: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pallier les atteintes de ces fonctions cognitives grâce à des exercices  cognitifs </a:t>
            </a:r>
            <a:r>
              <a:rPr lang="fr-FR" sz="29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répétés</a:t>
            </a: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 de </a:t>
            </a:r>
            <a:r>
              <a:rPr lang="fr-FR" sz="29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difficulté croissante </a:t>
            </a: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qui </a:t>
            </a:r>
          </a:p>
          <a:p>
            <a:pPr lvl="1">
              <a:buFontTx/>
              <a:buChar char="-"/>
            </a:pPr>
            <a:r>
              <a:rPr lang="fr-FR" sz="27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sollicitent</a:t>
            </a:r>
            <a:r>
              <a:rPr lang="fr-FR" sz="2700" kern="100" dirty="0">
                <a:effectLst/>
                <a:latin typeface="Times New Roman" panose="02020603050405020304" pitchFamily="18" charset="0"/>
                <a:ea typeface="Aptos" panose="020B0004020202020204" pitchFamily="34" charset="0"/>
                <a:cs typeface="Times New Roman" panose="02020603050405020304" pitchFamily="18" charset="0"/>
              </a:rPr>
              <a:t> les fonctions déficitaires </a:t>
            </a:r>
          </a:p>
          <a:p>
            <a:pPr lvl="1">
              <a:buFontTx/>
              <a:buChar char="-"/>
            </a:pPr>
            <a:r>
              <a:rPr lang="fr-FR" sz="2700" kern="100" dirty="0">
                <a:effectLst/>
                <a:latin typeface="Times New Roman" panose="02020603050405020304" pitchFamily="18" charset="0"/>
                <a:ea typeface="Aptos" panose="020B0004020202020204" pitchFamily="34" charset="0"/>
                <a:cs typeface="Times New Roman" panose="02020603050405020304" pitchFamily="18" charset="0"/>
              </a:rPr>
              <a:t>et permettent le développement de </a:t>
            </a:r>
            <a:r>
              <a:rPr lang="fr-FR" sz="2700" kern="100" dirty="0">
                <a:solidFill>
                  <a:srgbClr val="FFC000"/>
                </a:solidFill>
                <a:effectLst/>
                <a:latin typeface="Times New Roman" panose="02020603050405020304" pitchFamily="18" charset="0"/>
                <a:ea typeface="Aptos" panose="020B0004020202020204" pitchFamily="34" charset="0"/>
                <a:cs typeface="Times New Roman" panose="02020603050405020304" pitchFamily="18" charset="0"/>
              </a:rPr>
              <a:t>stratégies compensatoires</a:t>
            </a:r>
            <a:r>
              <a:rPr lang="fr-FR" sz="2700" kern="100" dirty="0">
                <a:effectLst/>
                <a:latin typeface="Times New Roman" panose="02020603050405020304" pitchFamily="18" charset="0"/>
                <a:ea typeface="Aptos" panose="020B0004020202020204" pitchFamily="34" charset="0"/>
                <a:cs typeface="Times New Roman" panose="02020603050405020304" pitchFamily="18" charset="0"/>
              </a:rPr>
              <a:t>. </a:t>
            </a:r>
          </a:p>
          <a:p>
            <a:pPr marL="0" indent="0">
              <a:buNone/>
            </a:pPr>
            <a:endParaRPr lang="fr-FR" sz="2900" kern="100" dirty="0">
              <a:ea typeface="Aptos" panose="020B0004020202020204" pitchFamily="34" charset="0"/>
              <a:cs typeface="Times New Roman" panose="02020603050405020304" pitchFamily="18" charset="0"/>
            </a:endParaRPr>
          </a:p>
          <a:p>
            <a:pPr>
              <a:buFontTx/>
              <a:buChar char="-"/>
            </a:pP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Sur papier (depuis les années 70)</a:t>
            </a:r>
          </a:p>
          <a:p>
            <a:pPr marL="0" indent="0">
              <a:buNone/>
            </a:pPr>
            <a:endParaRPr lang="fr-FR" sz="29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buFontTx/>
              <a:buChar char="-"/>
            </a:pP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Ordinateur (RCAO : Remédiation </a:t>
            </a:r>
            <a:r>
              <a:rPr lang="fr-FR" sz="2900" kern="100" dirty="0">
                <a:ea typeface="Aptos" panose="020B0004020202020204" pitchFamily="34" charset="0"/>
                <a:cs typeface="Times New Roman" panose="02020603050405020304" pitchFamily="18" charset="0"/>
              </a:rPr>
              <a:t>C</a:t>
            </a: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ognitive </a:t>
            </a:r>
            <a:r>
              <a:rPr lang="fr-FR" sz="2900" kern="100" dirty="0">
                <a:ea typeface="Aptos" panose="020B0004020202020204" pitchFamily="34" charset="0"/>
                <a:cs typeface="Times New Roman" panose="02020603050405020304" pitchFamily="18" charset="0"/>
              </a:rPr>
              <a:t>A</a:t>
            </a:r>
            <a:r>
              <a:rPr lang="fr-FR" sz="2900" kern="100" dirty="0">
                <a:effectLst/>
                <a:latin typeface="Times New Roman" panose="02020603050405020304" pitchFamily="18" charset="0"/>
                <a:ea typeface="Aptos" panose="020B0004020202020204" pitchFamily="34" charset="0"/>
                <a:cs typeface="Times New Roman" panose="02020603050405020304" pitchFamily="18" charset="0"/>
              </a:rPr>
              <a:t>ssistée par Ordinateur) (depuis 2000) : pratique d’ex ludiques permettant un entrainement et/ou un apprentissage </a:t>
            </a:r>
          </a:p>
          <a:p>
            <a:pPr marL="0" indent="0">
              <a:buNone/>
            </a:pPr>
            <a:endParaRPr lang="fr-FR" sz="2900" dirty="0"/>
          </a:p>
          <a:p>
            <a:pPr marL="0" indent="0">
              <a:buNone/>
            </a:pPr>
            <a:endParaRPr lang="fr-FR" dirty="0"/>
          </a:p>
          <a:p>
            <a:pPr marL="0" indent="0">
              <a:buNone/>
            </a:pPr>
            <a:endParaRPr lang="fr-FR" dirty="0"/>
          </a:p>
        </p:txBody>
      </p:sp>
      <p:sp>
        <p:nvSpPr>
          <p:cNvPr id="4" name="Accolade ouvrante 3">
            <a:extLst>
              <a:ext uri="{FF2B5EF4-FFF2-40B4-BE49-F238E27FC236}">
                <a16:creationId xmlns:a16="http://schemas.microsoft.com/office/drawing/2014/main" id="{1E2A15B5-C1F2-30EA-01BC-F3D21C01B8D8}"/>
              </a:ext>
            </a:extLst>
          </p:cNvPr>
          <p:cNvSpPr/>
          <p:nvPr/>
        </p:nvSpPr>
        <p:spPr>
          <a:xfrm>
            <a:off x="1247548" y="4772971"/>
            <a:ext cx="128672" cy="1378448"/>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7315116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48428</TotalTime>
  <Words>3850</Words>
  <Application>Microsoft Macintosh PowerPoint</Application>
  <PresentationFormat>Grand écran</PresentationFormat>
  <Paragraphs>371</Paragraphs>
  <Slides>43</Slides>
  <Notes>33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43</vt:i4>
      </vt:variant>
    </vt:vector>
  </HeadingPairs>
  <TitlesOfParts>
    <vt:vector size="51" baseType="lpstr">
      <vt:lpstr>Aptos</vt:lpstr>
      <vt:lpstr>Arial</vt:lpstr>
      <vt:lpstr>Google Sans</vt:lpstr>
      <vt:lpstr>Symbol</vt:lpstr>
      <vt:lpstr>Times New Roman</vt:lpstr>
      <vt:lpstr>Wingdings</vt:lpstr>
      <vt:lpstr>Wingdings 3</vt:lpstr>
      <vt:lpstr>Ion</vt:lpstr>
      <vt:lpstr>Intérêt de la remédiation cognitive pour les jeunes Hikikomori </vt:lpstr>
      <vt:lpstr>Plan </vt:lpstr>
      <vt:lpstr>I. Définition et postulats théoriques</vt:lpstr>
      <vt:lpstr>Définition et postulats théoriques</vt:lpstr>
      <vt:lpstr>Définition et postulats théoriques</vt:lpstr>
      <vt:lpstr>Définition et postulats théoriques</vt:lpstr>
      <vt:lpstr>Définition et postulats théoriques</vt:lpstr>
      <vt:lpstr>Définition et postulats théoriques</vt:lpstr>
      <vt:lpstr>Définition et postulats théoriques</vt:lpstr>
      <vt:lpstr>Présentation PowerPoint</vt:lpstr>
      <vt:lpstr>Définition et postulats théoriques</vt:lpstr>
      <vt:lpstr>Présentation PowerPoint</vt:lpstr>
      <vt:lpstr>Définition et postulats théoriques</vt:lpstr>
      <vt:lpstr>Définition et postulats théoriques</vt:lpstr>
      <vt:lpstr>Définition et postulats théoriques</vt:lpstr>
      <vt:lpstr>II. Inclusion du numérique dans les soins et relation thérapeutique  </vt:lpstr>
      <vt:lpstr>Inclusion du numérique dans les soins et relation thérapeutique </vt:lpstr>
      <vt:lpstr>Présentation PowerPoint</vt:lpstr>
      <vt:lpstr>Présentation PowerPoint</vt:lpstr>
      <vt:lpstr>Inclusion du numérique dans les soins et relation thérapeutique </vt:lpstr>
      <vt:lpstr>Inclusion du numérique dans les soins et relation thérapeutique </vt:lpstr>
      <vt:lpstr>Présentation PowerPoint</vt:lpstr>
      <vt:lpstr>Inclusion du numérique dans les soins et relation thérapeutique </vt:lpstr>
      <vt:lpstr>Présentation PowerPoint</vt:lpstr>
      <vt:lpstr>Inclusion du numérique dans les soins et relation thérapeutique </vt:lpstr>
      <vt:lpstr>III. Application de la RC chez les jeunes Hikikomori</vt:lpstr>
      <vt:lpstr>Application de la RC chez les jeunes Hikikomori</vt:lpstr>
      <vt:lpstr>Application de la RC chez les jeunes Hikikomori</vt:lpstr>
      <vt:lpstr>Difficulté croissante (accessibles au début afin de ne pas mettre la personne en échec; messages encourageants).  Ajustable au niveau de l’utilisateur, avec un feedback précis et immédiat. À son rythme. Thérapeute reste attentif à son comportement (motivation, impulsivité, mise en échec…) </vt:lpstr>
      <vt:lpstr> « Mots où êtes-vous ? » : mémoire verbale </vt:lpstr>
      <vt:lpstr>  « On se connait ? » : mémoire des visages  </vt:lpstr>
      <vt:lpstr>  « Videz votre sac »  </vt:lpstr>
      <vt:lpstr>  « Tour de Hanoi » : planification</vt:lpstr>
      <vt:lpstr>  « Déchiffrement »</vt:lpstr>
      <vt:lpstr>Présentation PowerPoint</vt:lpstr>
      <vt:lpstr>Application de la RC chez les jeunes Hikikomori</vt:lpstr>
      <vt:lpstr>Application de la RC chez les jeunes Hikikomori</vt:lpstr>
      <vt:lpstr>Application de la RC chez les jeunes Hikikomori</vt:lpstr>
      <vt:lpstr>Application de la RC chez les jeunes Hikikomori</vt:lpstr>
      <vt:lpstr>Application de la RC chez les jeunes Hikikomori</vt:lpstr>
      <vt:lpstr>Application de la RC chez les jeunes Hikikomori</vt:lpstr>
      <vt:lpstr>Conclusion</vt:lpstr>
      <vt:lpstr>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Elise Lallart</dc:creator>
  <cp:lastModifiedBy>Elise Lallart</cp:lastModifiedBy>
  <cp:revision>223</cp:revision>
  <dcterms:created xsi:type="dcterms:W3CDTF">2024-09-24T11:16:46Z</dcterms:created>
  <dcterms:modified xsi:type="dcterms:W3CDTF">2024-11-20T20:10:37Z</dcterms:modified>
</cp:coreProperties>
</file>